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258" r:id="rId3"/>
    <p:sldId id="259" r:id="rId4"/>
    <p:sldId id="260" r:id="rId5"/>
    <p:sldId id="262" r:id="rId6"/>
    <p:sldId id="264" r:id="rId7"/>
    <p:sldId id="265" r:id="rId8"/>
    <p:sldId id="263" r:id="rId9"/>
    <p:sldId id="267" r:id="rId10"/>
    <p:sldId id="280" r:id="rId11"/>
    <p:sldId id="268" r:id="rId12"/>
    <p:sldId id="269" r:id="rId13"/>
    <p:sldId id="270" r:id="rId14"/>
    <p:sldId id="266" r:id="rId15"/>
    <p:sldId id="271" r:id="rId16"/>
    <p:sldId id="273" r:id="rId17"/>
    <p:sldId id="274" r:id="rId18"/>
    <p:sldId id="275" r:id="rId19"/>
    <p:sldId id="276" r:id="rId20"/>
    <p:sldId id="272" r:id="rId21"/>
    <p:sldId id="277" r:id="rId22"/>
    <p:sldId id="279" r:id="rId23"/>
    <p:sldId id="283" r:id="rId24"/>
    <p:sldId id="285" r:id="rId25"/>
    <p:sldId id="284" r:id="rId26"/>
    <p:sldId id="287" r:id="rId27"/>
    <p:sldId id="288" r:id="rId28"/>
    <p:sldId id="289" r:id="rId29"/>
    <p:sldId id="290" r:id="rId30"/>
    <p:sldId id="310" r:id="rId31"/>
    <p:sldId id="291" r:id="rId32"/>
    <p:sldId id="311" r:id="rId33"/>
    <p:sldId id="309" r:id="rId34"/>
    <p:sldId id="278" r:id="rId35"/>
    <p:sldId id="281" r:id="rId36"/>
    <p:sldId id="282"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043B73-E863-4620-88DF-773A6C3099FF}" type="datetimeFigureOut">
              <a:rPr lang="en-US" smtClean="0"/>
              <a:pPr/>
              <a:t>4/30/2013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BCDE3C-E319-44E2-8824-FE09F8FC051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4C8E33-1519-48E1-92BC-13B1D024C0AF}"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506F531-15EF-4EF6-A25E-998D741145D5}"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57558884-350A-49BC-9185-D7D3156D2CF5}"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P-waves</a:t>
            </a:r>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Compress and expand like a slinky.</a:t>
            </a:r>
          </a:p>
          <a:p>
            <a:endParaRPr lang="en-US" dirty="0"/>
          </a:p>
        </p:txBody>
      </p:sp>
      <p:sp>
        <p:nvSpPr>
          <p:cNvPr id="4" name="Slide Number Placeholder 3"/>
          <p:cNvSpPr>
            <a:spLocks noGrp="1"/>
          </p:cNvSpPr>
          <p:nvPr>
            <p:ph type="sldNum" sz="quarter" idx="10"/>
          </p:nvPr>
        </p:nvSpPr>
        <p:spPr/>
        <p:txBody>
          <a:bodyPr/>
          <a:lstStyle/>
          <a:p>
            <a:fld id="{F1BCDE3C-E319-44E2-8824-FE09F8FC0515}"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2AFD570-FE17-4E25-9F6A-ACB21AAA881C}"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s-waves</a:t>
            </a:r>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Vibrate up and down as they move forward.</a:t>
            </a:r>
          </a:p>
          <a:p>
            <a:endParaRPr lang="en-US" dirty="0"/>
          </a:p>
        </p:txBody>
      </p:sp>
      <p:sp>
        <p:nvSpPr>
          <p:cNvPr id="4" name="Slide Number Placeholder 3"/>
          <p:cNvSpPr>
            <a:spLocks noGrp="1"/>
          </p:cNvSpPr>
          <p:nvPr>
            <p:ph type="sldNum" sz="quarter" idx="10"/>
          </p:nvPr>
        </p:nvSpPr>
        <p:spPr/>
        <p:txBody>
          <a:bodyPr/>
          <a:lstStyle/>
          <a:p>
            <a:fld id="{F1BCDE3C-E319-44E2-8824-FE09F8FC0515}"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F69109F-C1ED-4A64-A550-1CD308CDE2A8}"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r>
              <a:rPr lang="en-US" b="1" dirty="0" smtClean="0"/>
              <a:t>When some P and S waves reach the surface, they can become surface waves.</a:t>
            </a:r>
          </a:p>
          <a:p>
            <a:pPr marL="514350" indent="-514350"/>
            <a:r>
              <a:rPr lang="en-US" b="1" u="sng" dirty="0" smtClean="0"/>
              <a:t>Can make the ground roll like ocean waves.</a:t>
            </a:r>
            <a:endParaRPr lang="en-US" b="1" u="sng" dirty="0"/>
          </a:p>
        </p:txBody>
      </p:sp>
      <p:sp>
        <p:nvSpPr>
          <p:cNvPr id="4" name="Slide Number Placeholder 3"/>
          <p:cNvSpPr>
            <a:spLocks noGrp="1"/>
          </p:cNvSpPr>
          <p:nvPr>
            <p:ph type="sldNum" sz="quarter" idx="10"/>
          </p:nvPr>
        </p:nvSpPr>
        <p:spPr/>
        <p:txBody>
          <a:bodyPr/>
          <a:lstStyle/>
          <a:p>
            <a:fld id="{F1BCDE3C-E319-44E2-8824-FE09F8FC0515}"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89FFF53-6FAC-4D0F-ACAA-3B2FA3C44AFF}"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Bouncing</a:t>
            </a:r>
            <a:r>
              <a:rPr lang="en-US" baseline="0" dirty="0" smtClean="0"/>
              <a:t> – this property can be used to locate valuable rock and mineral resources in Earth.</a:t>
            </a:r>
            <a:endParaRPr lang="en-US" dirty="0"/>
          </a:p>
        </p:txBody>
      </p:sp>
      <p:sp>
        <p:nvSpPr>
          <p:cNvPr id="4" name="Slide Number Placeholder 3"/>
          <p:cNvSpPr>
            <a:spLocks noGrp="1"/>
          </p:cNvSpPr>
          <p:nvPr>
            <p:ph type="sldNum" sz="quarter" idx="10"/>
          </p:nvPr>
        </p:nvSpPr>
        <p:spPr/>
        <p:txBody>
          <a:bodyPr/>
          <a:lstStyle/>
          <a:p>
            <a:fld id="{F1BCDE3C-E319-44E2-8824-FE09F8FC0515}"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60EED25B-CA50-4E2C-BFB9-19CFAC5289F2}" type="slidenum">
              <a:rPr lang="en-US" smtClean="0"/>
              <a:pPr>
                <a:defRPr/>
              </a:pPr>
              <a:t>22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some igneous</a:t>
            </a:r>
            <a:r>
              <a:rPr lang="en-US" baseline="0" dirty="0" smtClean="0"/>
              <a:t> rocks</a:t>
            </a:r>
          </a:p>
          <a:p>
            <a:r>
              <a:rPr lang="en-US" baseline="0" dirty="0" smtClean="0"/>
              <a:t>Strata – beds – the layers of rocks</a:t>
            </a:r>
            <a:endParaRPr lang="en-US" dirty="0"/>
          </a:p>
        </p:txBody>
      </p:sp>
      <p:sp>
        <p:nvSpPr>
          <p:cNvPr id="4" name="Slide Number Placeholder 3"/>
          <p:cNvSpPr>
            <a:spLocks noGrp="1"/>
          </p:cNvSpPr>
          <p:nvPr>
            <p:ph type="sldNum" sz="quarter" idx="10"/>
          </p:nvPr>
        </p:nvSpPr>
        <p:spPr/>
        <p:txBody>
          <a:bodyPr/>
          <a:lstStyle/>
          <a:p>
            <a:fld id="{F1BCDE3C-E319-44E2-8824-FE09F8FC051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800" b="1" dirty="0" smtClean="0"/>
              <a:t>Data used from: </a:t>
            </a:r>
          </a:p>
          <a:p>
            <a:pPr lvl="1"/>
            <a:r>
              <a:rPr lang="en-US" b="1" u="sng" dirty="0" smtClean="0"/>
              <a:t>seismographs</a:t>
            </a:r>
          </a:p>
          <a:p>
            <a:pPr lvl="1"/>
            <a:r>
              <a:rPr lang="en-US" b="1" u="sng" dirty="0" smtClean="0"/>
              <a:t>wave types and strength</a:t>
            </a:r>
          </a:p>
          <a:p>
            <a:pPr lvl="1"/>
            <a:r>
              <a:rPr lang="en-US" b="1" u="sng" dirty="0" smtClean="0"/>
              <a:t>movement along fault</a:t>
            </a:r>
          </a:p>
          <a:p>
            <a:pPr lvl="1"/>
            <a:r>
              <a:rPr lang="en-US" b="1" u="sng" dirty="0" smtClean="0"/>
              <a:t>strength of rocks that broke</a:t>
            </a:r>
          </a:p>
          <a:p>
            <a:endParaRPr lang="en-US" dirty="0"/>
          </a:p>
        </p:txBody>
      </p:sp>
      <p:sp>
        <p:nvSpPr>
          <p:cNvPr id="4" name="Slide Number Placeholder 3"/>
          <p:cNvSpPr>
            <a:spLocks noGrp="1"/>
          </p:cNvSpPr>
          <p:nvPr>
            <p:ph type="sldNum" sz="quarter" idx="10"/>
          </p:nvPr>
        </p:nvSpPr>
        <p:spPr/>
        <p:txBody>
          <a:bodyPr/>
          <a:lstStyle/>
          <a:p>
            <a:fld id="{F1BCDE3C-E319-44E2-8824-FE09F8FC0515}"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 good for small to medium sized earthquakes</a:t>
            </a:r>
            <a:endParaRPr lang="en-US" dirty="0"/>
          </a:p>
        </p:txBody>
      </p:sp>
      <p:sp>
        <p:nvSpPr>
          <p:cNvPr id="4" name="Slide Number Placeholder 3"/>
          <p:cNvSpPr>
            <a:spLocks noGrp="1"/>
          </p:cNvSpPr>
          <p:nvPr>
            <p:ph type="sldNum" sz="quarter" idx="10"/>
          </p:nvPr>
        </p:nvSpPr>
        <p:spPr/>
        <p:txBody>
          <a:bodyPr/>
          <a:lstStyle/>
          <a:p>
            <a:fld id="{F1BCDE3C-E319-44E2-8824-FE09F8FC0515}"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800" b="1" dirty="0" smtClean="0"/>
              <a:t>Data used from: </a:t>
            </a:r>
          </a:p>
          <a:p>
            <a:pPr lvl="1"/>
            <a:r>
              <a:rPr lang="en-US" b="1" u="sng" dirty="0" smtClean="0"/>
              <a:t>seismographs</a:t>
            </a:r>
          </a:p>
          <a:p>
            <a:pPr lvl="1"/>
            <a:r>
              <a:rPr lang="en-US" b="1" u="sng" dirty="0" smtClean="0"/>
              <a:t>wave types and strength</a:t>
            </a:r>
          </a:p>
          <a:p>
            <a:pPr lvl="1"/>
            <a:r>
              <a:rPr lang="en-US" b="1" u="sng" dirty="0" smtClean="0"/>
              <a:t>movement along fault</a:t>
            </a:r>
          </a:p>
          <a:p>
            <a:pPr lvl="1"/>
            <a:r>
              <a:rPr lang="en-US" b="1" u="sng" dirty="0" smtClean="0"/>
              <a:t>strength of rocks that broke</a:t>
            </a:r>
          </a:p>
        </p:txBody>
      </p:sp>
      <p:sp>
        <p:nvSpPr>
          <p:cNvPr id="4" name="Slide Number Placeholder 3"/>
          <p:cNvSpPr>
            <a:spLocks noGrp="1"/>
          </p:cNvSpPr>
          <p:nvPr>
            <p:ph type="sldNum" sz="quarter" idx="10"/>
          </p:nvPr>
        </p:nvSpPr>
        <p:spPr/>
        <p:txBody>
          <a:bodyPr/>
          <a:lstStyle/>
          <a:p>
            <a:fld id="{F1BCDE3C-E319-44E2-8824-FE09F8FC0515}"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Drop down under a strong object (desk, table, etc.)</a:t>
            </a:r>
            <a:endParaRPr lang="en-US" dirty="0" smtClean="0"/>
          </a:p>
        </p:txBody>
      </p:sp>
      <p:sp>
        <p:nvSpPr>
          <p:cNvPr id="4" name="Slide Number Placeholder 3"/>
          <p:cNvSpPr>
            <a:spLocks noGrp="1"/>
          </p:cNvSpPr>
          <p:nvPr>
            <p:ph type="sldNum" sz="quarter" idx="5"/>
          </p:nvPr>
        </p:nvSpPr>
        <p:spPr/>
        <p:txBody>
          <a:bodyPr/>
          <a:lstStyle/>
          <a:p>
            <a:pPr>
              <a:defRPr/>
            </a:pPr>
            <a:fld id="{0093FE48-5805-4D9F-91DC-36E59B898DFD}" type="slidenum">
              <a:rPr lang="en-US" smtClean="0"/>
              <a:pPr>
                <a:defRPr/>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DFCAA77-E0ED-467A-8A86-E7078015ADF9}" type="slidenum">
              <a:rPr lang="en-US" smtClean="0"/>
              <a:pPr>
                <a:defRPr/>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95B2016-12FD-4500-AB54-A67D50DF0A66}" type="slidenum">
              <a:rPr lang="en-US" smtClean="0"/>
              <a:pPr>
                <a:defRPr/>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1F3E1FE-2049-40F7-B1C8-F7965C3B431F}" type="slidenum">
              <a:rPr lang="en-US" smtClean="0"/>
              <a:pPr>
                <a:defRPr/>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0E01B49-AB32-4228-A745-7F057484CB5D}" type="slidenum">
              <a:rPr lang="en-US" smtClean="0"/>
              <a:pPr>
                <a:defRPr/>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Caused</a:t>
            </a:r>
            <a:r>
              <a:rPr lang="en-US" baseline="0" dirty="0" smtClean="0"/>
              <a:t> by earthquakes, volcanic eruptions, meteorite impacts, or landslides.</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37A3E503-4A29-484C-A703-8DE10D47BC64}" type="slidenum">
              <a:rPr lang="en-US" smtClean="0"/>
              <a:pPr>
                <a:defRPr/>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The further a seismograph is from an earthquake, the bigger the time difference between arrival of P-wave and S-wave.</a:t>
            </a:r>
          </a:p>
          <a:p>
            <a:endParaRPr lang="en-US" dirty="0"/>
          </a:p>
        </p:txBody>
      </p:sp>
      <p:sp>
        <p:nvSpPr>
          <p:cNvPr id="4" name="Slide Number Placeholder 3"/>
          <p:cNvSpPr>
            <a:spLocks noGrp="1"/>
          </p:cNvSpPr>
          <p:nvPr>
            <p:ph type="sldNum" sz="quarter" idx="10"/>
          </p:nvPr>
        </p:nvSpPr>
        <p:spPr/>
        <p:txBody>
          <a:bodyPr/>
          <a:lstStyle/>
          <a:p>
            <a:fld id="{F1BCDE3C-E319-44E2-8824-FE09F8FC0515}"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Layers are bent or curved</a:t>
            </a:r>
            <a:endParaRPr lang="en-US" dirty="0"/>
          </a:p>
        </p:txBody>
      </p:sp>
      <p:sp>
        <p:nvSpPr>
          <p:cNvPr id="4" name="Slide Number Placeholder 3"/>
          <p:cNvSpPr>
            <a:spLocks noGrp="1"/>
          </p:cNvSpPr>
          <p:nvPr>
            <p:ph type="sldNum" sz="quarter" idx="10"/>
          </p:nvPr>
        </p:nvSpPr>
        <p:spPr/>
        <p:txBody>
          <a:bodyPr/>
          <a:lstStyle/>
          <a:p>
            <a:fld id="{F1BCDE3C-E319-44E2-8824-FE09F8FC0515}"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Page 13</a:t>
            </a:r>
          </a:p>
        </p:txBody>
      </p:sp>
      <p:sp>
        <p:nvSpPr>
          <p:cNvPr id="4" name="Slide Number Placeholder 3"/>
          <p:cNvSpPr>
            <a:spLocks noGrp="1"/>
          </p:cNvSpPr>
          <p:nvPr>
            <p:ph type="sldNum" sz="quarter" idx="5"/>
          </p:nvPr>
        </p:nvSpPr>
        <p:spPr/>
        <p:txBody>
          <a:bodyPr/>
          <a:lstStyle/>
          <a:p>
            <a:pPr>
              <a:defRPr/>
            </a:pPr>
            <a:fld id="{834EC5E5-E4F9-4B89-A677-47413B1E827F}" type="slidenum">
              <a:rPr lang="en-US" smtClean="0"/>
              <a:pPr>
                <a:defRPr/>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3A920B7-34CB-4324-9A2B-EB86CD441883}" type="slidenum">
              <a:rPr lang="en-US" smtClean="0"/>
              <a:pPr>
                <a:defRPr/>
              </a:pPr>
              <a:t>37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2E5836F-518A-4544-942D-AF6A392A4E09}" type="slidenum">
              <a:rPr lang="en-US" smtClean="0"/>
              <a:pPr>
                <a:defRPr/>
              </a:pPr>
              <a:t>38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DC11C29-A8BE-451D-BC20-6127E16495D7}" type="slidenum">
              <a:rPr lang="en-US" smtClean="0"/>
              <a:pPr>
                <a:defRPr/>
              </a:pPr>
              <a:t>39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416F0DD-947E-4AB9-81E0-333A1414E528}" type="slidenum">
              <a:rPr lang="en-US" smtClean="0"/>
              <a:pPr>
                <a:defRPr/>
              </a:pPr>
              <a:t>40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A92EA8A-E044-4516-98A5-F8AEDC68B1EB}" type="slidenum">
              <a:rPr lang="en-US" smtClean="0"/>
              <a:pPr>
                <a:defRPr/>
              </a:pPr>
              <a:t>41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09EC6C0-80E5-4760-9ABD-37BC77439D4E}" type="slidenum">
              <a:rPr lang="en-US" smtClean="0"/>
              <a:pPr>
                <a:defRPr/>
              </a:pPr>
              <a:t>42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1B21166-362A-4A2A-A0EC-2A35345301AD}" type="slidenum">
              <a:rPr lang="en-US" smtClean="0"/>
              <a:pPr>
                <a:defRPr/>
              </a:pPr>
              <a:t>43</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B0FAF69-7E8C-4F2D-9F1B-2FA47810F38C}" type="slidenum">
              <a:rPr lang="en-US" smtClean="0"/>
              <a:pPr>
                <a:defRPr/>
              </a:pPr>
              <a:t>44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BC6A66C-EDD7-4D05-A6D7-3434D88561CC}" type="slidenum">
              <a:rPr lang="en-US" smtClean="0"/>
              <a:pPr>
                <a:defRPr/>
              </a:pPr>
              <a:t>45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Faulted</a:t>
            </a:r>
            <a:r>
              <a:rPr lang="en-US" baseline="0" dirty="0" smtClean="0"/>
              <a:t> rock layers are offset along a crack in the crust called a FAULT.</a:t>
            </a:r>
            <a:endParaRPr lang="en-US" dirty="0"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F712BF-169D-4DEE-82CC-D39940EFD180}"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C8AC277-5FDA-4A5F-85EC-80EF62631C6D}" type="slidenum">
              <a:rPr lang="en-US" smtClean="0"/>
              <a:pPr>
                <a:defRPr/>
              </a:pPr>
              <a:t>46</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8AE2F57-95A7-4F0F-B202-1009CB1D974D}" type="slidenum">
              <a:rPr lang="en-US" smtClean="0"/>
              <a:pPr>
                <a:defRPr/>
              </a:pPr>
              <a:t>47</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6436B93-5D60-47FD-A203-4C5DADAAC218}" type="slidenum">
              <a:rPr lang="en-US" smtClean="0"/>
              <a:pPr>
                <a:defRPr/>
              </a:pPr>
              <a:t>48</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7A3A691-1D9A-486D-8849-85221F8C2A24}" type="slidenum">
              <a:rPr lang="en-US" smtClean="0"/>
              <a:pPr>
                <a:defRPr/>
              </a:pPr>
              <a:t>49</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9E259F8-6671-4B4D-A906-D4F62D4AD98D}" type="slidenum">
              <a:rPr lang="en-US" smtClean="0"/>
              <a:pPr>
                <a:defRPr/>
              </a:pPr>
              <a:t>50</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BC0394C-8E19-43D2-9395-A07A5AAA894A}" type="slidenum">
              <a:rPr lang="en-US" smtClean="0"/>
              <a:pPr>
                <a:defRPr/>
              </a:pPr>
              <a:t>51</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B23D861-7917-42F1-B396-71C49274AAA5}" type="slidenum">
              <a:rPr lang="en-US" smtClean="0"/>
              <a:pPr>
                <a:defRPr/>
              </a:pPr>
              <a:t>52</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0B9BFFE-20D8-4CD2-9164-C3C53959152D}" type="slidenum">
              <a:rPr lang="en-US" smtClean="0"/>
              <a:pPr>
                <a:defRPr/>
              </a:pPr>
              <a:t>53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Fossil – any evidence of former life.</a:t>
            </a:r>
          </a:p>
          <a:p>
            <a:pPr eaLnBrk="1" hangingPunct="1">
              <a:spcBef>
                <a:spcPct val="0"/>
              </a:spcBef>
            </a:pPr>
            <a:r>
              <a:rPr lang="en-US" dirty="0" smtClean="0"/>
              <a:t>Uplifting – raising</a:t>
            </a:r>
            <a:r>
              <a:rPr lang="en-US" baseline="0" dirty="0" smtClean="0"/>
              <a:t> up</a:t>
            </a:r>
            <a:endParaRPr lang="en-US" dirty="0" smtClean="0"/>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E17AE5-D201-4159-BB39-596A5B95F27B}"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C8DE5A-195B-4176-8859-3E76146C33A7}"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There are several THOUSAND earthquakes every day, but most are too small to notice.</a:t>
            </a:r>
          </a:p>
          <a:p>
            <a:r>
              <a:rPr lang="en-US" b="1" dirty="0" smtClean="0"/>
              <a:t>Plate movements create stress in Earth’s crust, creating faults.</a:t>
            </a:r>
          </a:p>
          <a:p>
            <a:pPr lvl="1"/>
            <a:r>
              <a:rPr lang="en-US" b="1" dirty="0" smtClean="0"/>
              <a:t>Stress </a:t>
            </a:r>
            <a:r>
              <a:rPr lang="en-US" b="1" u="sng" dirty="0" smtClean="0"/>
              <a:t>increases along a fault until the rock breaks, causing an earthquake.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F1BCDE3C-E319-44E2-8824-FE09F8FC0515}"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Seismic waves = earthquake</a:t>
            </a:r>
            <a:r>
              <a:rPr lang="en-US" baseline="0" dirty="0" smtClean="0"/>
              <a:t> waves</a:t>
            </a:r>
          </a:p>
          <a:p>
            <a:r>
              <a:rPr lang="en-US" baseline="0" dirty="0" smtClean="0"/>
              <a:t>Focus – where the earthquake starts – releases waves</a:t>
            </a:r>
          </a:p>
          <a:p>
            <a:r>
              <a:rPr lang="en-US" baseline="0" dirty="0" smtClean="0"/>
              <a:t>Epicenter – point on Earth’s surface directly above the focus</a:t>
            </a:r>
            <a:endParaRPr lang="en-US" dirty="0"/>
          </a:p>
        </p:txBody>
      </p:sp>
      <p:sp>
        <p:nvSpPr>
          <p:cNvPr id="4" name="Slide Number Placeholder 3"/>
          <p:cNvSpPr>
            <a:spLocks noGrp="1"/>
          </p:cNvSpPr>
          <p:nvPr>
            <p:ph type="sldNum" sz="quarter" idx="10"/>
          </p:nvPr>
        </p:nvSpPr>
        <p:spPr/>
        <p:txBody>
          <a:bodyPr/>
          <a:lstStyle/>
          <a:p>
            <a:fld id="{F1BCDE3C-E319-44E2-8824-FE09F8FC0515}"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Makes a seismogram</a:t>
            </a:r>
          </a:p>
        </p:txBody>
      </p:sp>
      <p:sp>
        <p:nvSpPr>
          <p:cNvPr id="4" name="Slide Number Placeholder 3"/>
          <p:cNvSpPr>
            <a:spLocks noGrp="1"/>
          </p:cNvSpPr>
          <p:nvPr>
            <p:ph type="sldNum" sz="quarter" idx="5"/>
          </p:nvPr>
        </p:nvSpPr>
        <p:spPr/>
        <p:txBody>
          <a:bodyPr/>
          <a:lstStyle/>
          <a:p>
            <a:pPr>
              <a:defRPr/>
            </a:pPr>
            <a:fld id="{9414B4FB-1BFE-415F-B13C-0E8A98E49338}" type="slidenum">
              <a:rPr lang="en-US" smtClean="0"/>
              <a:pPr>
                <a:defRPr/>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21F4BF-0C3B-4D50-B82F-B7A915501F13}" type="datetimeFigureOut">
              <a:rPr lang="en-US" smtClean="0"/>
              <a:pPr/>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18178-6A2D-4379-82CF-688E0ACB01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21F4BF-0C3B-4D50-B82F-B7A915501F13}" type="datetimeFigureOut">
              <a:rPr lang="en-US" smtClean="0"/>
              <a:pPr/>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18178-6A2D-4379-82CF-688E0ACB01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21F4BF-0C3B-4D50-B82F-B7A915501F13}" type="datetimeFigureOut">
              <a:rPr lang="en-US" smtClean="0"/>
              <a:pPr/>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18178-6A2D-4379-82CF-688E0ACB01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21F4BF-0C3B-4D50-B82F-B7A915501F13}" type="datetimeFigureOut">
              <a:rPr lang="en-US" smtClean="0"/>
              <a:pPr/>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18178-6A2D-4379-82CF-688E0ACB01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21F4BF-0C3B-4D50-B82F-B7A915501F13}" type="datetimeFigureOut">
              <a:rPr lang="en-US" smtClean="0"/>
              <a:pPr/>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18178-6A2D-4379-82CF-688E0ACB01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21F4BF-0C3B-4D50-B82F-B7A915501F13}" type="datetimeFigureOut">
              <a:rPr lang="en-US" smtClean="0"/>
              <a:pPr/>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18178-6A2D-4379-82CF-688E0ACB01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21F4BF-0C3B-4D50-B82F-B7A915501F13}" type="datetimeFigureOut">
              <a:rPr lang="en-US" smtClean="0"/>
              <a:pPr/>
              <a:t>4/30/2013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518178-6A2D-4379-82CF-688E0ACB01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1F4BF-0C3B-4D50-B82F-B7A915501F13}" type="datetimeFigureOut">
              <a:rPr lang="en-US" smtClean="0"/>
              <a:pPr/>
              <a:t>4/30/2013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518178-6A2D-4379-82CF-688E0ACB01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1F4BF-0C3B-4D50-B82F-B7A915501F13}" type="datetimeFigureOut">
              <a:rPr lang="en-US" smtClean="0"/>
              <a:pPr/>
              <a:t>4/30/2013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518178-6A2D-4379-82CF-688E0ACB01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21F4BF-0C3B-4D50-B82F-B7A915501F13}" type="datetimeFigureOut">
              <a:rPr lang="en-US" smtClean="0"/>
              <a:pPr/>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18178-6A2D-4379-82CF-688E0ACB01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21F4BF-0C3B-4D50-B82F-B7A915501F13}" type="datetimeFigureOut">
              <a:rPr lang="en-US" smtClean="0"/>
              <a:pPr/>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18178-6A2D-4379-82CF-688E0ACB01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21F4BF-0C3B-4D50-B82F-B7A915501F13}" type="datetimeFigureOut">
              <a:rPr lang="en-US" smtClean="0"/>
              <a:pPr/>
              <a:t>4/30/2013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18178-6A2D-4379-82CF-688E0ACB011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video.nationalgeographic.com/video/player/environment/environment-natural-disasters/earthquakes/earthquake-montage.html"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hyperlink" Target="http://www.youtube.com/watch?v=5-zfCBCq-8I"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youtube.com/watch?v=RDOuwMj7Xzo" TargetMode="External"/><Relationship Id="rId5" Type="http://schemas.openxmlformats.org/officeDocument/2006/relationships/hyperlink" Target="http://www.youtube.com/watch?v=w3AdFjklR50" TargetMode="External"/><Relationship Id="rId4" Type="http://schemas.openxmlformats.org/officeDocument/2006/relationships/hyperlink" Target="../../8R%20Science/UNIT%209%20-%20Earthquakes%20&amp;%20Volcanoes/Images/video%20clips/Tsunami_-_Incredible_Video_Footages_%5bwww.keepvid.com%5d.mp4"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152400" y="228600"/>
            <a:ext cx="8991600" cy="1470025"/>
          </a:xfrm>
        </p:spPr>
        <p:txBody>
          <a:bodyPr>
            <a:normAutofit fontScale="90000"/>
          </a:bodyPr>
          <a:lstStyle/>
          <a:p>
            <a:pPr eaLnBrk="1" hangingPunct="1"/>
            <a:r>
              <a:rPr lang="en-US" sz="6600" dirty="0" smtClean="0">
                <a:solidFill>
                  <a:schemeClr val="bg1"/>
                </a:solidFill>
                <a:latin typeface="Gill Sans Ultra Bold Condensed" pitchFamily="34" charset="0"/>
              </a:rPr>
              <a:t>Earthquakes </a:t>
            </a:r>
            <a:br>
              <a:rPr lang="en-US" sz="6600" dirty="0" smtClean="0">
                <a:solidFill>
                  <a:schemeClr val="bg1"/>
                </a:solidFill>
                <a:latin typeface="Gill Sans Ultra Bold Condensed" pitchFamily="34" charset="0"/>
              </a:rPr>
            </a:br>
            <a:r>
              <a:rPr lang="en-US" sz="6600" dirty="0" smtClean="0">
                <a:solidFill>
                  <a:schemeClr val="bg1"/>
                </a:solidFill>
                <a:latin typeface="Gill Sans Ultra Bold Condensed" pitchFamily="34" charset="0"/>
              </a:rPr>
              <a:t>in Earth’s Crust</a:t>
            </a:r>
          </a:p>
        </p:txBody>
      </p:sp>
      <p:pic>
        <p:nvPicPr>
          <p:cNvPr id="4" name="Picture 2"/>
          <p:cNvPicPr>
            <a:picLocks noChangeAspect="1" noChangeArrowheads="1"/>
          </p:cNvPicPr>
          <p:nvPr/>
        </p:nvPicPr>
        <p:blipFill>
          <a:blip r:embed="rId3" cstate="print"/>
          <a:srcRect/>
          <a:stretch>
            <a:fillRect/>
          </a:stretch>
        </p:blipFill>
        <p:spPr bwMode="auto">
          <a:xfrm>
            <a:off x="1981200" y="2057400"/>
            <a:ext cx="5462041"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lum contrast="46000"/>
          </a:blip>
          <a:srcRect/>
          <a:stretch>
            <a:fillRect/>
          </a:stretch>
        </p:blipFill>
        <p:spPr bwMode="auto">
          <a:xfrm>
            <a:off x="0" y="1152525"/>
            <a:ext cx="9163050" cy="5705475"/>
          </a:xfrm>
          <a:prstGeom prst="rect">
            <a:avLst/>
          </a:prstGeom>
          <a:noFill/>
          <a:ln w="9525">
            <a:noFill/>
            <a:miter lim="800000"/>
            <a:headEnd/>
            <a:tailEnd/>
          </a:ln>
        </p:spPr>
      </p:pic>
      <p:sp>
        <p:nvSpPr>
          <p:cNvPr id="2052" name="Rectangle 4"/>
          <p:cNvSpPr>
            <a:spLocks noGrp="1" noChangeArrowheads="1"/>
          </p:cNvSpPr>
          <p:nvPr>
            <p:ph type="title"/>
          </p:nvPr>
        </p:nvSpPr>
        <p:spPr>
          <a:xfrm>
            <a:off x="0" y="0"/>
            <a:ext cx="9144000" cy="1143000"/>
          </a:xfrm>
        </p:spPr>
        <p:txBody>
          <a:bodyPr>
            <a:noAutofit/>
          </a:bodyPr>
          <a:lstStyle/>
          <a:p>
            <a:pPr algn="l" eaLnBrk="1" hangingPunct="1">
              <a:defRPr/>
            </a:pPr>
            <a:r>
              <a:rPr lang="en-US" sz="4000" u="sng" dirty="0">
                <a:latin typeface="Impact" pitchFamily="34" charset="0"/>
              </a:rPr>
              <a:t>Seismograph</a:t>
            </a:r>
            <a:r>
              <a:rPr lang="en-US" sz="4000" dirty="0">
                <a:latin typeface="Impact" pitchFamily="34" charset="0"/>
              </a:rPr>
              <a:t> – </a:t>
            </a:r>
            <a:r>
              <a:rPr lang="en-US" sz="4000" dirty="0">
                <a:solidFill>
                  <a:schemeClr val="accent5">
                    <a:lumMod val="75000"/>
                  </a:schemeClr>
                </a:solidFill>
                <a:latin typeface="Impact" pitchFamily="34" charset="0"/>
              </a:rPr>
              <a:t>measures and records earthquake waves.</a:t>
            </a:r>
          </a:p>
        </p:txBody>
      </p:sp>
      <p:sp>
        <p:nvSpPr>
          <p:cNvPr id="5" name="TextBox 4"/>
          <p:cNvSpPr txBox="1">
            <a:spLocks noChangeArrowheads="1"/>
          </p:cNvSpPr>
          <p:nvPr/>
        </p:nvSpPr>
        <p:spPr bwMode="auto">
          <a:xfrm>
            <a:off x="2438400" y="5562600"/>
            <a:ext cx="1905000" cy="461963"/>
          </a:xfrm>
          <a:prstGeom prst="rect">
            <a:avLst/>
          </a:prstGeom>
          <a:noFill/>
          <a:ln w="9525">
            <a:noFill/>
            <a:miter lim="800000"/>
            <a:headEnd/>
            <a:tailEnd/>
          </a:ln>
        </p:spPr>
        <p:txBody>
          <a:bodyPr>
            <a:spAutoFit/>
          </a:bodyPr>
          <a:lstStyle/>
          <a:p>
            <a:r>
              <a:rPr lang="en-US" sz="2400" b="1">
                <a:solidFill>
                  <a:srgbClr val="FF0000"/>
                </a:solidFill>
                <a:latin typeface="Arial Black" pitchFamily="34" charset="0"/>
              </a:rPr>
              <a:t>Bedrock</a:t>
            </a:r>
          </a:p>
        </p:txBody>
      </p:sp>
      <p:sp>
        <p:nvSpPr>
          <p:cNvPr id="6" name="TextBox 5"/>
          <p:cNvSpPr txBox="1">
            <a:spLocks noChangeArrowheads="1"/>
          </p:cNvSpPr>
          <p:nvPr/>
        </p:nvSpPr>
        <p:spPr bwMode="auto">
          <a:xfrm>
            <a:off x="6096000" y="2209800"/>
            <a:ext cx="1905000" cy="461963"/>
          </a:xfrm>
          <a:prstGeom prst="rect">
            <a:avLst/>
          </a:prstGeom>
          <a:noFill/>
          <a:ln w="9525">
            <a:noFill/>
            <a:miter lim="800000"/>
            <a:headEnd/>
            <a:tailEnd/>
          </a:ln>
        </p:spPr>
        <p:txBody>
          <a:bodyPr>
            <a:spAutoFit/>
          </a:bodyPr>
          <a:lstStyle/>
          <a:p>
            <a:r>
              <a:rPr lang="en-US" sz="2400" b="1">
                <a:solidFill>
                  <a:srgbClr val="FF0000"/>
                </a:solidFill>
                <a:latin typeface="Arial Black" pitchFamily="34" charset="0"/>
              </a:rPr>
              <a:t>Spring</a:t>
            </a:r>
          </a:p>
        </p:txBody>
      </p:sp>
      <p:sp>
        <p:nvSpPr>
          <p:cNvPr id="7" name="TextBox 6"/>
          <p:cNvSpPr txBox="1">
            <a:spLocks noChangeArrowheads="1"/>
          </p:cNvSpPr>
          <p:nvPr/>
        </p:nvSpPr>
        <p:spPr bwMode="auto">
          <a:xfrm>
            <a:off x="6858000" y="4191000"/>
            <a:ext cx="1905000" cy="461963"/>
          </a:xfrm>
          <a:prstGeom prst="rect">
            <a:avLst/>
          </a:prstGeom>
          <a:noFill/>
          <a:ln w="9525">
            <a:noFill/>
            <a:miter lim="800000"/>
            <a:headEnd/>
            <a:tailEnd/>
          </a:ln>
        </p:spPr>
        <p:txBody>
          <a:bodyPr>
            <a:spAutoFit/>
          </a:bodyPr>
          <a:lstStyle/>
          <a:p>
            <a:r>
              <a:rPr lang="en-US" sz="2400" b="1">
                <a:solidFill>
                  <a:srgbClr val="FF0000"/>
                </a:solidFill>
                <a:latin typeface="Arial Black" pitchFamily="34" charset="0"/>
              </a:rPr>
              <a:t>weight</a:t>
            </a:r>
          </a:p>
        </p:txBody>
      </p:sp>
      <p:sp>
        <p:nvSpPr>
          <p:cNvPr id="8" name="TextBox 7"/>
          <p:cNvSpPr txBox="1">
            <a:spLocks noChangeArrowheads="1"/>
          </p:cNvSpPr>
          <p:nvPr/>
        </p:nvSpPr>
        <p:spPr bwMode="auto">
          <a:xfrm>
            <a:off x="5334000" y="3957638"/>
            <a:ext cx="1905000" cy="461962"/>
          </a:xfrm>
          <a:prstGeom prst="rect">
            <a:avLst/>
          </a:prstGeom>
          <a:noFill/>
          <a:ln w="9525">
            <a:noFill/>
            <a:miter lim="800000"/>
            <a:headEnd/>
            <a:tailEnd/>
          </a:ln>
        </p:spPr>
        <p:txBody>
          <a:bodyPr>
            <a:spAutoFit/>
          </a:bodyPr>
          <a:lstStyle/>
          <a:p>
            <a:r>
              <a:rPr lang="en-US" sz="2400" b="1">
                <a:solidFill>
                  <a:srgbClr val="FF0000"/>
                </a:solidFill>
                <a:latin typeface="Arial Black" pitchFamily="34" charset="0"/>
              </a:rPr>
              <a:t>marker</a:t>
            </a:r>
          </a:p>
        </p:txBody>
      </p:sp>
      <p:sp>
        <p:nvSpPr>
          <p:cNvPr id="9" name="TextBox 8"/>
          <p:cNvSpPr txBox="1">
            <a:spLocks noChangeArrowheads="1"/>
          </p:cNvSpPr>
          <p:nvPr/>
        </p:nvSpPr>
        <p:spPr bwMode="auto">
          <a:xfrm>
            <a:off x="3733800" y="2522538"/>
            <a:ext cx="1905000" cy="830262"/>
          </a:xfrm>
          <a:prstGeom prst="rect">
            <a:avLst/>
          </a:prstGeom>
          <a:noFill/>
          <a:ln w="9525">
            <a:noFill/>
            <a:miter lim="800000"/>
            <a:headEnd/>
            <a:tailEnd/>
          </a:ln>
        </p:spPr>
        <p:txBody>
          <a:bodyPr>
            <a:spAutoFit/>
          </a:bodyPr>
          <a:lstStyle/>
          <a:p>
            <a:pPr algn="ctr"/>
            <a:r>
              <a:rPr lang="en-US" sz="2400" b="1">
                <a:solidFill>
                  <a:srgbClr val="FF0000"/>
                </a:solidFill>
                <a:latin typeface="Arial Black" pitchFamily="34" charset="0"/>
              </a:rPr>
              <a:t>Rotating drum</a:t>
            </a:r>
          </a:p>
        </p:txBody>
      </p:sp>
      <p:sp>
        <p:nvSpPr>
          <p:cNvPr id="10" name="Freeform 9"/>
          <p:cNvSpPr/>
          <p:nvPr/>
        </p:nvSpPr>
        <p:spPr>
          <a:xfrm>
            <a:off x="296863" y="4005263"/>
            <a:ext cx="2593975" cy="476250"/>
          </a:xfrm>
          <a:custGeom>
            <a:avLst/>
            <a:gdLst>
              <a:gd name="connsiteX0" fmla="*/ 0 w 2595044"/>
              <a:gd name="connsiteY0" fmla="*/ 180738 h 476952"/>
              <a:gd name="connsiteX1" fmla="*/ 64394 w 2595044"/>
              <a:gd name="connsiteY1" fmla="*/ 245132 h 476952"/>
              <a:gd name="connsiteX2" fmla="*/ 77273 w 2595044"/>
              <a:gd name="connsiteY2" fmla="*/ 180738 h 476952"/>
              <a:gd name="connsiteX3" fmla="*/ 115910 w 2595044"/>
              <a:gd name="connsiteY3" fmla="*/ 193617 h 476952"/>
              <a:gd name="connsiteX4" fmla="*/ 180304 w 2595044"/>
              <a:gd name="connsiteY4" fmla="*/ 206496 h 476952"/>
              <a:gd name="connsiteX5" fmla="*/ 193183 w 2595044"/>
              <a:gd name="connsiteY5" fmla="*/ 129222 h 476952"/>
              <a:gd name="connsiteX6" fmla="*/ 218941 w 2595044"/>
              <a:gd name="connsiteY6" fmla="*/ 206496 h 476952"/>
              <a:gd name="connsiteX7" fmla="*/ 257578 w 2595044"/>
              <a:gd name="connsiteY7" fmla="*/ 232253 h 476952"/>
              <a:gd name="connsiteX8" fmla="*/ 334851 w 2595044"/>
              <a:gd name="connsiteY8" fmla="*/ 193617 h 476952"/>
              <a:gd name="connsiteX9" fmla="*/ 347730 w 2595044"/>
              <a:gd name="connsiteY9" fmla="*/ 232253 h 476952"/>
              <a:gd name="connsiteX10" fmla="*/ 399245 w 2595044"/>
              <a:gd name="connsiteY10" fmla="*/ 180738 h 476952"/>
              <a:gd name="connsiteX11" fmla="*/ 412124 w 2595044"/>
              <a:gd name="connsiteY11" fmla="*/ 219374 h 476952"/>
              <a:gd name="connsiteX12" fmla="*/ 450761 w 2595044"/>
              <a:gd name="connsiteY12" fmla="*/ 193617 h 476952"/>
              <a:gd name="connsiteX13" fmla="*/ 502276 w 2595044"/>
              <a:gd name="connsiteY13" fmla="*/ 270890 h 476952"/>
              <a:gd name="connsiteX14" fmla="*/ 515155 w 2595044"/>
              <a:gd name="connsiteY14" fmla="*/ 167859 h 476952"/>
              <a:gd name="connsiteX15" fmla="*/ 553792 w 2595044"/>
              <a:gd name="connsiteY15" fmla="*/ 180738 h 476952"/>
              <a:gd name="connsiteX16" fmla="*/ 605307 w 2595044"/>
              <a:gd name="connsiteY16" fmla="*/ 232253 h 476952"/>
              <a:gd name="connsiteX17" fmla="*/ 643944 w 2595044"/>
              <a:gd name="connsiteY17" fmla="*/ 193617 h 476952"/>
              <a:gd name="connsiteX18" fmla="*/ 682580 w 2595044"/>
              <a:gd name="connsiteY18" fmla="*/ 180738 h 476952"/>
              <a:gd name="connsiteX19" fmla="*/ 695459 w 2595044"/>
              <a:gd name="connsiteY19" fmla="*/ 245132 h 476952"/>
              <a:gd name="connsiteX20" fmla="*/ 734096 w 2595044"/>
              <a:gd name="connsiteY20" fmla="*/ 232253 h 476952"/>
              <a:gd name="connsiteX21" fmla="*/ 785611 w 2595044"/>
              <a:gd name="connsiteY21" fmla="*/ 245132 h 476952"/>
              <a:gd name="connsiteX22" fmla="*/ 798490 w 2595044"/>
              <a:gd name="connsiteY22" fmla="*/ 206496 h 476952"/>
              <a:gd name="connsiteX23" fmla="*/ 837127 w 2595044"/>
              <a:gd name="connsiteY23" fmla="*/ 180738 h 476952"/>
              <a:gd name="connsiteX24" fmla="*/ 862885 w 2595044"/>
              <a:gd name="connsiteY24" fmla="*/ 219374 h 476952"/>
              <a:gd name="connsiteX25" fmla="*/ 888642 w 2595044"/>
              <a:gd name="connsiteY25" fmla="*/ 296648 h 476952"/>
              <a:gd name="connsiteX26" fmla="*/ 927279 w 2595044"/>
              <a:gd name="connsiteY26" fmla="*/ 270890 h 476952"/>
              <a:gd name="connsiteX27" fmla="*/ 991673 w 2595044"/>
              <a:gd name="connsiteY27" fmla="*/ 206496 h 476952"/>
              <a:gd name="connsiteX28" fmla="*/ 1004552 w 2595044"/>
              <a:gd name="connsiteY28" fmla="*/ 245132 h 476952"/>
              <a:gd name="connsiteX29" fmla="*/ 1068947 w 2595044"/>
              <a:gd name="connsiteY29" fmla="*/ 193617 h 476952"/>
              <a:gd name="connsiteX30" fmla="*/ 1081825 w 2595044"/>
              <a:gd name="connsiteY30" fmla="*/ 154980 h 476952"/>
              <a:gd name="connsiteX31" fmla="*/ 1120462 w 2595044"/>
              <a:gd name="connsiteY31" fmla="*/ 142101 h 476952"/>
              <a:gd name="connsiteX32" fmla="*/ 1210614 w 2595044"/>
              <a:gd name="connsiteY32" fmla="*/ 116343 h 476952"/>
              <a:gd name="connsiteX33" fmla="*/ 1236372 w 2595044"/>
              <a:gd name="connsiteY33" fmla="*/ 39070 h 476952"/>
              <a:gd name="connsiteX34" fmla="*/ 1249251 w 2595044"/>
              <a:gd name="connsiteY34" fmla="*/ 167859 h 476952"/>
              <a:gd name="connsiteX35" fmla="*/ 1262130 w 2595044"/>
              <a:gd name="connsiteY35" fmla="*/ 232253 h 476952"/>
              <a:gd name="connsiteX36" fmla="*/ 1275009 w 2595044"/>
              <a:gd name="connsiteY36" fmla="*/ 348163 h 476952"/>
              <a:gd name="connsiteX37" fmla="*/ 1300766 w 2595044"/>
              <a:gd name="connsiteY37" fmla="*/ 399679 h 476952"/>
              <a:gd name="connsiteX38" fmla="*/ 1313645 w 2595044"/>
              <a:gd name="connsiteY38" fmla="*/ 451194 h 476952"/>
              <a:gd name="connsiteX39" fmla="*/ 1352282 w 2595044"/>
              <a:gd name="connsiteY39" fmla="*/ 335284 h 476952"/>
              <a:gd name="connsiteX40" fmla="*/ 1365161 w 2595044"/>
              <a:gd name="connsiteY40" fmla="*/ 296648 h 476952"/>
              <a:gd name="connsiteX41" fmla="*/ 1378040 w 2595044"/>
              <a:gd name="connsiteY41" fmla="*/ 219374 h 476952"/>
              <a:gd name="connsiteX42" fmla="*/ 1390918 w 2595044"/>
              <a:gd name="connsiteY42" fmla="*/ 180738 h 476952"/>
              <a:gd name="connsiteX43" fmla="*/ 1403797 w 2595044"/>
              <a:gd name="connsiteY43" fmla="*/ 90586 h 476952"/>
              <a:gd name="connsiteX44" fmla="*/ 1416676 w 2595044"/>
              <a:gd name="connsiteY44" fmla="*/ 129222 h 476952"/>
              <a:gd name="connsiteX45" fmla="*/ 1442434 w 2595044"/>
              <a:gd name="connsiteY45" fmla="*/ 309527 h 476952"/>
              <a:gd name="connsiteX46" fmla="*/ 1468192 w 2595044"/>
              <a:gd name="connsiteY46" fmla="*/ 438315 h 476952"/>
              <a:gd name="connsiteX47" fmla="*/ 1481071 w 2595044"/>
              <a:gd name="connsiteY47" fmla="*/ 361042 h 476952"/>
              <a:gd name="connsiteX48" fmla="*/ 1493949 w 2595044"/>
              <a:gd name="connsiteY48" fmla="*/ 258011 h 476952"/>
              <a:gd name="connsiteX49" fmla="*/ 1506828 w 2595044"/>
              <a:gd name="connsiteY49" fmla="*/ 193617 h 476952"/>
              <a:gd name="connsiteX50" fmla="*/ 1545465 w 2595044"/>
              <a:gd name="connsiteY50" fmla="*/ 180738 h 476952"/>
              <a:gd name="connsiteX51" fmla="*/ 1571223 w 2595044"/>
              <a:gd name="connsiteY51" fmla="*/ 322405 h 476952"/>
              <a:gd name="connsiteX52" fmla="*/ 1584101 w 2595044"/>
              <a:gd name="connsiteY52" fmla="*/ 412558 h 476952"/>
              <a:gd name="connsiteX53" fmla="*/ 1596980 w 2595044"/>
              <a:gd name="connsiteY53" fmla="*/ 451194 h 476952"/>
              <a:gd name="connsiteX54" fmla="*/ 1635617 w 2595044"/>
              <a:gd name="connsiteY54" fmla="*/ 476952 h 476952"/>
              <a:gd name="connsiteX55" fmla="*/ 1648496 w 2595044"/>
              <a:gd name="connsiteY55" fmla="*/ 51949 h 476952"/>
              <a:gd name="connsiteX56" fmla="*/ 1700011 w 2595044"/>
              <a:gd name="connsiteY56" fmla="*/ 154980 h 476952"/>
              <a:gd name="connsiteX57" fmla="*/ 1738648 w 2595044"/>
              <a:gd name="connsiteY57" fmla="*/ 258011 h 476952"/>
              <a:gd name="connsiteX58" fmla="*/ 1764406 w 2595044"/>
              <a:gd name="connsiteY58" fmla="*/ 335284 h 476952"/>
              <a:gd name="connsiteX59" fmla="*/ 1777285 w 2595044"/>
              <a:gd name="connsiteY59" fmla="*/ 373921 h 476952"/>
              <a:gd name="connsiteX60" fmla="*/ 1803042 w 2595044"/>
              <a:gd name="connsiteY60" fmla="*/ 258011 h 476952"/>
              <a:gd name="connsiteX61" fmla="*/ 1841679 w 2595044"/>
              <a:gd name="connsiteY61" fmla="*/ 219374 h 476952"/>
              <a:gd name="connsiteX62" fmla="*/ 1854558 w 2595044"/>
              <a:gd name="connsiteY62" fmla="*/ 180738 h 476952"/>
              <a:gd name="connsiteX63" fmla="*/ 1867437 w 2595044"/>
              <a:gd name="connsiteY63" fmla="*/ 13312 h 476952"/>
              <a:gd name="connsiteX64" fmla="*/ 1880316 w 2595044"/>
              <a:gd name="connsiteY64" fmla="*/ 51949 h 476952"/>
              <a:gd name="connsiteX65" fmla="*/ 1906073 w 2595044"/>
              <a:gd name="connsiteY65" fmla="*/ 90586 h 476952"/>
              <a:gd name="connsiteX66" fmla="*/ 1944710 w 2595044"/>
              <a:gd name="connsiteY66" fmla="*/ 219374 h 476952"/>
              <a:gd name="connsiteX67" fmla="*/ 1957589 w 2595044"/>
              <a:gd name="connsiteY67" fmla="*/ 258011 h 476952"/>
              <a:gd name="connsiteX68" fmla="*/ 1996225 w 2595044"/>
              <a:gd name="connsiteY68" fmla="*/ 399679 h 476952"/>
              <a:gd name="connsiteX69" fmla="*/ 2034862 w 2595044"/>
              <a:gd name="connsiteY69" fmla="*/ 425436 h 476952"/>
              <a:gd name="connsiteX70" fmla="*/ 2073499 w 2595044"/>
              <a:gd name="connsiteY70" fmla="*/ 283769 h 476952"/>
              <a:gd name="connsiteX71" fmla="*/ 2086378 w 2595044"/>
              <a:gd name="connsiteY71" fmla="*/ 245132 h 476952"/>
              <a:gd name="connsiteX72" fmla="*/ 2099256 w 2595044"/>
              <a:gd name="connsiteY72" fmla="*/ 193617 h 476952"/>
              <a:gd name="connsiteX73" fmla="*/ 2125014 w 2595044"/>
              <a:gd name="connsiteY73" fmla="*/ 154980 h 476952"/>
              <a:gd name="connsiteX74" fmla="*/ 2176530 w 2595044"/>
              <a:gd name="connsiteY74" fmla="*/ 77707 h 476952"/>
              <a:gd name="connsiteX75" fmla="*/ 2189409 w 2595044"/>
              <a:gd name="connsiteY75" fmla="*/ 142101 h 476952"/>
              <a:gd name="connsiteX76" fmla="*/ 2202287 w 2595044"/>
              <a:gd name="connsiteY76" fmla="*/ 373921 h 476952"/>
              <a:gd name="connsiteX77" fmla="*/ 2240924 w 2595044"/>
              <a:gd name="connsiteY77" fmla="*/ 129222 h 476952"/>
              <a:gd name="connsiteX78" fmla="*/ 2266682 w 2595044"/>
              <a:gd name="connsiteY78" fmla="*/ 270890 h 476952"/>
              <a:gd name="connsiteX79" fmla="*/ 2279561 w 2595044"/>
              <a:gd name="connsiteY79" fmla="*/ 309527 h 476952"/>
              <a:gd name="connsiteX80" fmla="*/ 2292440 w 2595044"/>
              <a:gd name="connsiteY80" fmla="*/ 373921 h 476952"/>
              <a:gd name="connsiteX81" fmla="*/ 2331076 w 2595044"/>
              <a:gd name="connsiteY81" fmla="*/ 270890 h 476952"/>
              <a:gd name="connsiteX82" fmla="*/ 2356834 w 2595044"/>
              <a:gd name="connsiteY82" fmla="*/ 193617 h 476952"/>
              <a:gd name="connsiteX83" fmla="*/ 2369713 w 2595044"/>
              <a:gd name="connsiteY83" fmla="*/ 232253 h 476952"/>
              <a:gd name="connsiteX84" fmla="*/ 2382592 w 2595044"/>
              <a:gd name="connsiteY84" fmla="*/ 283769 h 476952"/>
              <a:gd name="connsiteX85" fmla="*/ 2421228 w 2595044"/>
              <a:gd name="connsiteY85" fmla="*/ 270890 h 476952"/>
              <a:gd name="connsiteX86" fmla="*/ 2446986 w 2595044"/>
              <a:gd name="connsiteY86" fmla="*/ 232253 h 476952"/>
              <a:gd name="connsiteX87" fmla="*/ 2459865 w 2595044"/>
              <a:gd name="connsiteY87" fmla="*/ 129222 h 476952"/>
              <a:gd name="connsiteX88" fmla="*/ 2485623 w 2595044"/>
              <a:gd name="connsiteY88" fmla="*/ 206496 h 476952"/>
              <a:gd name="connsiteX89" fmla="*/ 2524259 w 2595044"/>
              <a:gd name="connsiteY89" fmla="*/ 232253 h 476952"/>
              <a:gd name="connsiteX90" fmla="*/ 2562896 w 2595044"/>
              <a:gd name="connsiteY90" fmla="*/ 90586 h 47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595044" h="476952">
                <a:moveTo>
                  <a:pt x="0" y="180738"/>
                </a:moveTo>
                <a:cubicBezTo>
                  <a:pt x="1908" y="183600"/>
                  <a:pt x="45315" y="259441"/>
                  <a:pt x="64394" y="245132"/>
                </a:cubicBezTo>
                <a:cubicBezTo>
                  <a:pt x="81906" y="231998"/>
                  <a:pt x="72980" y="202203"/>
                  <a:pt x="77273" y="180738"/>
                </a:cubicBezTo>
                <a:cubicBezTo>
                  <a:pt x="90152" y="185031"/>
                  <a:pt x="105309" y="185136"/>
                  <a:pt x="115910" y="193617"/>
                </a:cubicBezTo>
                <a:cubicBezTo>
                  <a:pt x="166645" y="234204"/>
                  <a:pt x="112398" y="251766"/>
                  <a:pt x="180304" y="206496"/>
                </a:cubicBezTo>
                <a:cubicBezTo>
                  <a:pt x="184597" y="180738"/>
                  <a:pt x="167070" y="129222"/>
                  <a:pt x="193183" y="129222"/>
                </a:cubicBezTo>
                <a:cubicBezTo>
                  <a:pt x="220334" y="129222"/>
                  <a:pt x="196349" y="191436"/>
                  <a:pt x="218941" y="206496"/>
                </a:cubicBezTo>
                <a:lnTo>
                  <a:pt x="257578" y="232253"/>
                </a:lnTo>
                <a:cubicBezTo>
                  <a:pt x="264086" y="227915"/>
                  <a:pt x="319616" y="186000"/>
                  <a:pt x="334851" y="193617"/>
                </a:cubicBezTo>
                <a:cubicBezTo>
                  <a:pt x="346993" y="199688"/>
                  <a:pt x="343437" y="219374"/>
                  <a:pt x="347730" y="232253"/>
                </a:cubicBezTo>
                <a:cubicBezTo>
                  <a:pt x="352636" y="217534"/>
                  <a:pt x="359996" y="161114"/>
                  <a:pt x="399245" y="180738"/>
                </a:cubicBezTo>
                <a:cubicBezTo>
                  <a:pt x="411387" y="186809"/>
                  <a:pt x="407831" y="206495"/>
                  <a:pt x="412124" y="219374"/>
                </a:cubicBezTo>
                <a:cubicBezTo>
                  <a:pt x="425003" y="210788"/>
                  <a:pt x="437322" y="185937"/>
                  <a:pt x="450761" y="193617"/>
                </a:cubicBezTo>
                <a:cubicBezTo>
                  <a:pt x="477639" y="208976"/>
                  <a:pt x="502276" y="270890"/>
                  <a:pt x="502276" y="270890"/>
                </a:cubicBezTo>
                <a:cubicBezTo>
                  <a:pt x="506569" y="236546"/>
                  <a:pt x="497983" y="197910"/>
                  <a:pt x="515155" y="167859"/>
                </a:cubicBezTo>
                <a:cubicBezTo>
                  <a:pt x="521890" y="156072"/>
                  <a:pt x="544192" y="171139"/>
                  <a:pt x="553792" y="180738"/>
                </a:cubicBezTo>
                <a:cubicBezTo>
                  <a:pt x="622481" y="249425"/>
                  <a:pt x="502276" y="197908"/>
                  <a:pt x="605307" y="232253"/>
                </a:cubicBezTo>
                <a:cubicBezTo>
                  <a:pt x="618186" y="219374"/>
                  <a:pt x="628789" y="203720"/>
                  <a:pt x="643944" y="193617"/>
                </a:cubicBezTo>
                <a:cubicBezTo>
                  <a:pt x="655239" y="186087"/>
                  <a:pt x="672981" y="171139"/>
                  <a:pt x="682580" y="180738"/>
                </a:cubicBezTo>
                <a:cubicBezTo>
                  <a:pt x="698058" y="196216"/>
                  <a:pt x="691166" y="223667"/>
                  <a:pt x="695459" y="245132"/>
                </a:cubicBezTo>
                <a:cubicBezTo>
                  <a:pt x="708338" y="240839"/>
                  <a:pt x="720520" y="232253"/>
                  <a:pt x="734096" y="232253"/>
                </a:cubicBezTo>
                <a:cubicBezTo>
                  <a:pt x="751796" y="232253"/>
                  <a:pt x="769177" y="251706"/>
                  <a:pt x="785611" y="245132"/>
                </a:cubicBezTo>
                <a:cubicBezTo>
                  <a:pt x="798215" y="240090"/>
                  <a:pt x="790009" y="217096"/>
                  <a:pt x="798490" y="206496"/>
                </a:cubicBezTo>
                <a:cubicBezTo>
                  <a:pt x="808160" y="194409"/>
                  <a:pt x="824248" y="189324"/>
                  <a:pt x="837127" y="180738"/>
                </a:cubicBezTo>
                <a:cubicBezTo>
                  <a:pt x="845713" y="193617"/>
                  <a:pt x="856599" y="205230"/>
                  <a:pt x="862885" y="219374"/>
                </a:cubicBezTo>
                <a:cubicBezTo>
                  <a:pt x="873912" y="244185"/>
                  <a:pt x="888642" y="296648"/>
                  <a:pt x="888642" y="296648"/>
                </a:cubicBezTo>
                <a:cubicBezTo>
                  <a:pt x="901521" y="288062"/>
                  <a:pt x="916334" y="281835"/>
                  <a:pt x="927279" y="270890"/>
                </a:cubicBezTo>
                <a:cubicBezTo>
                  <a:pt x="1013137" y="185032"/>
                  <a:pt x="888645" y="275180"/>
                  <a:pt x="991673" y="206496"/>
                </a:cubicBezTo>
                <a:cubicBezTo>
                  <a:pt x="995966" y="219375"/>
                  <a:pt x="992410" y="239061"/>
                  <a:pt x="1004552" y="245132"/>
                </a:cubicBezTo>
                <a:cubicBezTo>
                  <a:pt x="1035656" y="260683"/>
                  <a:pt x="1060990" y="205553"/>
                  <a:pt x="1068947" y="193617"/>
                </a:cubicBezTo>
                <a:cubicBezTo>
                  <a:pt x="1073240" y="180738"/>
                  <a:pt x="1072226" y="164579"/>
                  <a:pt x="1081825" y="154980"/>
                </a:cubicBezTo>
                <a:cubicBezTo>
                  <a:pt x="1091424" y="145380"/>
                  <a:pt x="1107409" y="145831"/>
                  <a:pt x="1120462" y="142101"/>
                </a:cubicBezTo>
                <a:cubicBezTo>
                  <a:pt x="1233654" y="109761"/>
                  <a:pt x="1117985" y="147220"/>
                  <a:pt x="1210614" y="116343"/>
                </a:cubicBezTo>
                <a:cubicBezTo>
                  <a:pt x="1219200" y="90585"/>
                  <a:pt x="1233670" y="12054"/>
                  <a:pt x="1236372" y="39070"/>
                </a:cubicBezTo>
                <a:cubicBezTo>
                  <a:pt x="1240665" y="82000"/>
                  <a:pt x="1243549" y="125094"/>
                  <a:pt x="1249251" y="167859"/>
                </a:cubicBezTo>
                <a:cubicBezTo>
                  <a:pt x="1252144" y="189557"/>
                  <a:pt x="1259034" y="210583"/>
                  <a:pt x="1262130" y="232253"/>
                </a:cubicBezTo>
                <a:cubicBezTo>
                  <a:pt x="1267628" y="270737"/>
                  <a:pt x="1266268" y="310284"/>
                  <a:pt x="1275009" y="348163"/>
                </a:cubicBezTo>
                <a:cubicBezTo>
                  <a:pt x="1279326" y="366870"/>
                  <a:pt x="1294025" y="381703"/>
                  <a:pt x="1300766" y="399679"/>
                </a:cubicBezTo>
                <a:cubicBezTo>
                  <a:pt x="1306981" y="416252"/>
                  <a:pt x="1309352" y="434022"/>
                  <a:pt x="1313645" y="451194"/>
                </a:cubicBezTo>
                <a:lnTo>
                  <a:pt x="1352282" y="335284"/>
                </a:lnTo>
                <a:lnTo>
                  <a:pt x="1365161" y="296648"/>
                </a:lnTo>
                <a:cubicBezTo>
                  <a:pt x="1369454" y="270890"/>
                  <a:pt x="1372375" y="244866"/>
                  <a:pt x="1378040" y="219374"/>
                </a:cubicBezTo>
                <a:cubicBezTo>
                  <a:pt x="1380985" y="206122"/>
                  <a:pt x="1388256" y="194050"/>
                  <a:pt x="1390918" y="180738"/>
                </a:cubicBezTo>
                <a:cubicBezTo>
                  <a:pt x="1396871" y="150972"/>
                  <a:pt x="1399504" y="120637"/>
                  <a:pt x="1403797" y="90586"/>
                </a:cubicBezTo>
                <a:cubicBezTo>
                  <a:pt x="1408090" y="103465"/>
                  <a:pt x="1413731" y="115970"/>
                  <a:pt x="1416676" y="129222"/>
                </a:cubicBezTo>
                <a:cubicBezTo>
                  <a:pt x="1428968" y="184533"/>
                  <a:pt x="1434636" y="254944"/>
                  <a:pt x="1442434" y="309527"/>
                </a:cubicBezTo>
                <a:cubicBezTo>
                  <a:pt x="1452960" y="383208"/>
                  <a:pt x="1452547" y="375736"/>
                  <a:pt x="1468192" y="438315"/>
                </a:cubicBezTo>
                <a:cubicBezTo>
                  <a:pt x="1472485" y="412557"/>
                  <a:pt x="1477378" y="386893"/>
                  <a:pt x="1481071" y="361042"/>
                </a:cubicBezTo>
                <a:cubicBezTo>
                  <a:pt x="1485966" y="326779"/>
                  <a:pt x="1488686" y="292219"/>
                  <a:pt x="1493949" y="258011"/>
                </a:cubicBezTo>
                <a:cubicBezTo>
                  <a:pt x="1497277" y="236376"/>
                  <a:pt x="1494686" y="211830"/>
                  <a:pt x="1506828" y="193617"/>
                </a:cubicBezTo>
                <a:cubicBezTo>
                  <a:pt x="1514358" y="182321"/>
                  <a:pt x="1532586" y="185031"/>
                  <a:pt x="1545465" y="180738"/>
                </a:cubicBezTo>
                <a:cubicBezTo>
                  <a:pt x="1569923" y="254111"/>
                  <a:pt x="1555043" y="201053"/>
                  <a:pt x="1571223" y="322405"/>
                </a:cubicBezTo>
                <a:cubicBezTo>
                  <a:pt x="1575235" y="352495"/>
                  <a:pt x="1578148" y="382791"/>
                  <a:pt x="1584101" y="412558"/>
                </a:cubicBezTo>
                <a:cubicBezTo>
                  <a:pt x="1586763" y="425870"/>
                  <a:pt x="1588499" y="440594"/>
                  <a:pt x="1596980" y="451194"/>
                </a:cubicBezTo>
                <a:cubicBezTo>
                  <a:pt x="1606650" y="463281"/>
                  <a:pt x="1622738" y="468366"/>
                  <a:pt x="1635617" y="476952"/>
                </a:cubicBezTo>
                <a:cubicBezTo>
                  <a:pt x="1639910" y="335284"/>
                  <a:pt x="1620700" y="190929"/>
                  <a:pt x="1648496" y="51949"/>
                </a:cubicBezTo>
                <a:cubicBezTo>
                  <a:pt x="1656026" y="14297"/>
                  <a:pt x="1687869" y="118553"/>
                  <a:pt x="1700011" y="154980"/>
                </a:cubicBezTo>
                <a:cubicBezTo>
                  <a:pt x="1738284" y="269800"/>
                  <a:pt x="1677053" y="88627"/>
                  <a:pt x="1738648" y="258011"/>
                </a:cubicBezTo>
                <a:cubicBezTo>
                  <a:pt x="1747927" y="283527"/>
                  <a:pt x="1755820" y="309526"/>
                  <a:pt x="1764406" y="335284"/>
                </a:cubicBezTo>
                <a:lnTo>
                  <a:pt x="1777285" y="373921"/>
                </a:lnTo>
                <a:cubicBezTo>
                  <a:pt x="1778064" y="370027"/>
                  <a:pt x="1797444" y="267807"/>
                  <a:pt x="1803042" y="258011"/>
                </a:cubicBezTo>
                <a:cubicBezTo>
                  <a:pt x="1812079" y="242197"/>
                  <a:pt x="1828800" y="232253"/>
                  <a:pt x="1841679" y="219374"/>
                </a:cubicBezTo>
                <a:cubicBezTo>
                  <a:pt x="1845972" y="206495"/>
                  <a:pt x="1852874" y="194209"/>
                  <a:pt x="1854558" y="180738"/>
                </a:cubicBezTo>
                <a:cubicBezTo>
                  <a:pt x="1861501" y="125197"/>
                  <a:pt x="1856460" y="68199"/>
                  <a:pt x="1867437" y="13312"/>
                </a:cubicBezTo>
                <a:cubicBezTo>
                  <a:pt x="1870099" y="0"/>
                  <a:pt x="1874245" y="39806"/>
                  <a:pt x="1880316" y="51949"/>
                </a:cubicBezTo>
                <a:cubicBezTo>
                  <a:pt x="1887238" y="65793"/>
                  <a:pt x="1897487" y="77707"/>
                  <a:pt x="1906073" y="90586"/>
                </a:cubicBezTo>
                <a:cubicBezTo>
                  <a:pt x="1925537" y="168442"/>
                  <a:pt x="1913354" y="125308"/>
                  <a:pt x="1944710" y="219374"/>
                </a:cubicBezTo>
                <a:cubicBezTo>
                  <a:pt x="1949003" y="232253"/>
                  <a:pt x="1954927" y="244699"/>
                  <a:pt x="1957589" y="258011"/>
                </a:cubicBezTo>
                <a:cubicBezTo>
                  <a:pt x="1961605" y="278093"/>
                  <a:pt x="1981144" y="389625"/>
                  <a:pt x="1996225" y="399679"/>
                </a:cubicBezTo>
                <a:lnTo>
                  <a:pt x="2034862" y="425436"/>
                </a:lnTo>
                <a:cubicBezTo>
                  <a:pt x="2083955" y="351798"/>
                  <a:pt x="2049451" y="416032"/>
                  <a:pt x="2073499" y="283769"/>
                </a:cubicBezTo>
                <a:cubicBezTo>
                  <a:pt x="2075928" y="270412"/>
                  <a:pt x="2082649" y="258185"/>
                  <a:pt x="2086378" y="245132"/>
                </a:cubicBezTo>
                <a:cubicBezTo>
                  <a:pt x="2091240" y="228113"/>
                  <a:pt x="2092284" y="209886"/>
                  <a:pt x="2099256" y="193617"/>
                </a:cubicBezTo>
                <a:cubicBezTo>
                  <a:pt x="2105353" y="179390"/>
                  <a:pt x="2118092" y="168825"/>
                  <a:pt x="2125014" y="154980"/>
                </a:cubicBezTo>
                <a:cubicBezTo>
                  <a:pt x="2162291" y="80427"/>
                  <a:pt x="2103288" y="150947"/>
                  <a:pt x="2176530" y="77707"/>
                </a:cubicBezTo>
                <a:cubicBezTo>
                  <a:pt x="2180823" y="99172"/>
                  <a:pt x="2187513" y="120294"/>
                  <a:pt x="2189409" y="142101"/>
                </a:cubicBezTo>
                <a:cubicBezTo>
                  <a:pt x="2196113" y="219203"/>
                  <a:pt x="2171801" y="302786"/>
                  <a:pt x="2202287" y="373921"/>
                </a:cubicBezTo>
                <a:cubicBezTo>
                  <a:pt x="2210017" y="391957"/>
                  <a:pt x="2239557" y="140160"/>
                  <a:pt x="2240924" y="129222"/>
                </a:cubicBezTo>
                <a:cubicBezTo>
                  <a:pt x="2246666" y="163671"/>
                  <a:pt x="2257681" y="234888"/>
                  <a:pt x="2266682" y="270890"/>
                </a:cubicBezTo>
                <a:cubicBezTo>
                  <a:pt x="2269975" y="284060"/>
                  <a:pt x="2276268" y="296357"/>
                  <a:pt x="2279561" y="309527"/>
                </a:cubicBezTo>
                <a:cubicBezTo>
                  <a:pt x="2284870" y="330763"/>
                  <a:pt x="2288147" y="352456"/>
                  <a:pt x="2292440" y="373921"/>
                </a:cubicBezTo>
                <a:cubicBezTo>
                  <a:pt x="2322969" y="221267"/>
                  <a:pt x="2282841" y="379418"/>
                  <a:pt x="2331076" y="270890"/>
                </a:cubicBezTo>
                <a:cubicBezTo>
                  <a:pt x="2342103" y="246079"/>
                  <a:pt x="2356834" y="193617"/>
                  <a:pt x="2356834" y="193617"/>
                </a:cubicBezTo>
                <a:cubicBezTo>
                  <a:pt x="2361127" y="206496"/>
                  <a:pt x="2365984" y="219200"/>
                  <a:pt x="2369713" y="232253"/>
                </a:cubicBezTo>
                <a:cubicBezTo>
                  <a:pt x="2374576" y="249272"/>
                  <a:pt x="2368432" y="273149"/>
                  <a:pt x="2382592" y="283769"/>
                </a:cubicBezTo>
                <a:cubicBezTo>
                  <a:pt x="2393452" y="291914"/>
                  <a:pt x="2408349" y="275183"/>
                  <a:pt x="2421228" y="270890"/>
                </a:cubicBezTo>
                <a:cubicBezTo>
                  <a:pt x="2429814" y="258011"/>
                  <a:pt x="2442913" y="247186"/>
                  <a:pt x="2446986" y="232253"/>
                </a:cubicBezTo>
                <a:cubicBezTo>
                  <a:pt x="2456093" y="198862"/>
                  <a:pt x="2431067" y="148420"/>
                  <a:pt x="2459865" y="129222"/>
                </a:cubicBezTo>
                <a:cubicBezTo>
                  <a:pt x="2482457" y="114162"/>
                  <a:pt x="2463032" y="191435"/>
                  <a:pt x="2485623" y="206496"/>
                </a:cubicBezTo>
                <a:lnTo>
                  <a:pt x="2524259" y="232253"/>
                </a:lnTo>
                <a:cubicBezTo>
                  <a:pt x="2595044" y="185065"/>
                  <a:pt x="2562896" y="221974"/>
                  <a:pt x="2562896" y="90586"/>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2" name="Straight Connector 11"/>
          <p:cNvCxnSpPr/>
          <p:nvPr/>
        </p:nvCxnSpPr>
        <p:spPr>
          <a:xfrm>
            <a:off x="76200" y="4191000"/>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2000"/>
                                        <p:tgtEl>
                                          <p:spTgt spid="12"/>
                                        </p:tgtEl>
                                      </p:cBhvr>
                                    </p:animEffect>
                                  </p:childTnLst>
                                </p:cTn>
                              </p:par>
                              <p:par>
                                <p:cTn id="33" presetID="22" presetClass="entr" presetSubtype="8"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smtClean="0"/>
          </a:p>
        </p:txBody>
      </p:sp>
      <p:pic>
        <p:nvPicPr>
          <p:cNvPr id="12291" name="Content Placeholder 3" descr="seismograph.gif"/>
          <p:cNvPicPr>
            <a:picLocks noGrp="1" noChangeAspect="1"/>
          </p:cNvPicPr>
          <p:nvPr>
            <p:ph idx="1"/>
          </p:nvPr>
        </p:nvPicPr>
        <p:blipFill>
          <a:blip r:embed="rId3" cstate="print"/>
          <a:srcRect/>
          <a:stretch>
            <a:fillRect/>
          </a:stretch>
        </p:blipFill>
        <p:spPr>
          <a:xfrm>
            <a:off x="381000" y="457200"/>
            <a:ext cx="8077200" cy="608171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smtClean="0"/>
          </a:p>
        </p:txBody>
      </p:sp>
      <p:sp>
        <p:nvSpPr>
          <p:cNvPr id="13315" name="Content Placeholder 2"/>
          <p:cNvSpPr>
            <a:spLocks noGrp="1"/>
          </p:cNvSpPr>
          <p:nvPr>
            <p:ph idx="1"/>
          </p:nvPr>
        </p:nvSpPr>
        <p:spPr/>
        <p:txBody>
          <a:bodyPr/>
          <a:lstStyle/>
          <a:p>
            <a:pPr eaLnBrk="1" hangingPunct="1"/>
            <a:endParaRPr lang="en-US" smtClean="0"/>
          </a:p>
        </p:txBody>
      </p:sp>
      <p:pic>
        <p:nvPicPr>
          <p:cNvPr id="13316" name="Picture 2" descr="http://www.usarray.org/files/images/seismic_station_small.jpg"/>
          <p:cNvPicPr>
            <a:picLocks noChangeAspect="1" noChangeArrowheads="1"/>
          </p:cNvPicPr>
          <p:nvPr/>
        </p:nvPicPr>
        <p:blipFill>
          <a:blip r:embed="rId3" cstate="print"/>
          <a:srcRect/>
          <a:stretch>
            <a:fillRect/>
          </a:stretch>
        </p:blipFill>
        <p:spPr bwMode="auto">
          <a:xfrm>
            <a:off x="0" y="457200"/>
            <a:ext cx="9144000" cy="2303463"/>
          </a:xfrm>
          <a:prstGeom prst="rect">
            <a:avLst/>
          </a:prstGeom>
          <a:noFill/>
          <a:ln w="9525">
            <a:noFill/>
            <a:miter lim="800000"/>
            <a:headEnd/>
            <a:tailEnd/>
          </a:ln>
        </p:spPr>
      </p:pic>
      <p:pic>
        <p:nvPicPr>
          <p:cNvPr id="13317" name="Picture 4" descr="Station Photo"/>
          <p:cNvPicPr>
            <a:picLocks noChangeAspect="1" noChangeArrowheads="1"/>
          </p:cNvPicPr>
          <p:nvPr/>
        </p:nvPicPr>
        <p:blipFill>
          <a:blip r:embed="rId4" cstate="print"/>
          <a:srcRect/>
          <a:stretch>
            <a:fillRect/>
          </a:stretch>
        </p:blipFill>
        <p:spPr bwMode="auto">
          <a:xfrm>
            <a:off x="1143000" y="2971800"/>
            <a:ext cx="6629400" cy="3725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sz="5400" dirty="0" smtClean="0">
                <a:latin typeface="Impact" pitchFamily="34" charset="0"/>
              </a:rPr>
              <a:t>Earthquake Waves</a:t>
            </a:r>
            <a:endParaRPr lang="en-US" sz="5400" dirty="0">
              <a:latin typeface="Impact" pitchFamily="34" charset="0"/>
            </a:endParaRPr>
          </a:p>
        </p:txBody>
      </p:sp>
      <p:sp>
        <p:nvSpPr>
          <p:cNvPr id="3" name="Content Placeholder 2"/>
          <p:cNvSpPr>
            <a:spLocks noGrp="1"/>
          </p:cNvSpPr>
          <p:nvPr>
            <p:ph idx="1"/>
          </p:nvPr>
        </p:nvSpPr>
        <p:spPr>
          <a:xfrm>
            <a:off x="0" y="914400"/>
            <a:ext cx="9144000" cy="5486400"/>
          </a:xfrm>
        </p:spPr>
        <p:txBody>
          <a:bodyPr/>
          <a:lstStyle/>
          <a:p>
            <a:pPr marL="514350" indent="-514350">
              <a:buAutoNum type="arabicPeriod"/>
            </a:pPr>
            <a:r>
              <a:rPr lang="en-US" b="1" u="sng" dirty="0" smtClean="0"/>
              <a:t>Primary Waves</a:t>
            </a:r>
          </a:p>
          <a:p>
            <a:pPr marL="514350" indent="-514350">
              <a:buNone/>
            </a:pPr>
            <a:endParaRPr lang="en-US" b="1" dirty="0" smtClean="0"/>
          </a:p>
          <a:p>
            <a:pPr marL="514350" indent="-514350">
              <a:buNone/>
            </a:pPr>
            <a:r>
              <a:rPr lang="en-US" b="1" dirty="0" smtClean="0">
                <a:solidFill>
                  <a:srgbClr val="0070C0"/>
                </a:solidFill>
              </a:rPr>
              <a:t>Can travel through</a:t>
            </a:r>
            <a:r>
              <a:rPr lang="en-US" b="1" dirty="0" smtClean="0"/>
              <a:t>:</a:t>
            </a:r>
          </a:p>
          <a:p>
            <a:pPr marL="514350" indent="-514350"/>
            <a:r>
              <a:rPr lang="en-US" b="1" dirty="0" smtClean="0"/>
              <a:t>Solids</a:t>
            </a:r>
          </a:p>
          <a:p>
            <a:pPr marL="514350" indent="-514350"/>
            <a:r>
              <a:rPr lang="en-US" b="1" dirty="0" smtClean="0"/>
              <a:t>Liquids</a:t>
            </a:r>
          </a:p>
          <a:p>
            <a:pPr marL="514350" indent="-514350"/>
            <a:r>
              <a:rPr lang="en-US" b="1" dirty="0" smtClean="0"/>
              <a:t>Gases</a:t>
            </a:r>
          </a:p>
          <a:p>
            <a:pPr marL="514350" indent="-514350">
              <a:buNone/>
            </a:pPr>
            <a:endParaRPr lang="en-US" b="1" dirty="0"/>
          </a:p>
          <a:p>
            <a:pPr marL="514350" indent="-514350">
              <a:buNone/>
            </a:pPr>
            <a:r>
              <a:rPr lang="en-US" b="1" dirty="0" smtClean="0"/>
              <a:t>**Travel the fastest</a:t>
            </a:r>
            <a:endParaRPr lang="en-US" b="1" dirty="0"/>
          </a:p>
        </p:txBody>
      </p:sp>
      <p:pic>
        <p:nvPicPr>
          <p:cNvPr id="5" name="Picture 1"/>
          <p:cNvPicPr>
            <a:picLocks noChangeAspect="1" noChangeArrowheads="1"/>
          </p:cNvPicPr>
          <p:nvPr/>
        </p:nvPicPr>
        <p:blipFill>
          <a:blip r:embed="rId3" cstate="print"/>
          <a:srcRect/>
          <a:stretch>
            <a:fillRect/>
          </a:stretch>
        </p:blipFill>
        <p:spPr bwMode="auto">
          <a:xfrm>
            <a:off x="3657600" y="990600"/>
            <a:ext cx="5715000" cy="401310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smtClean="0"/>
          </a:p>
        </p:txBody>
      </p:sp>
      <p:pic>
        <p:nvPicPr>
          <p:cNvPr id="7171" name="Content Placeholder 3" descr="l8pwav2.gif"/>
          <p:cNvPicPr>
            <a:picLocks noGrp="1" noChangeAspect="1"/>
          </p:cNvPicPr>
          <p:nvPr>
            <p:ph idx="1"/>
          </p:nvPr>
        </p:nvPicPr>
        <p:blipFill>
          <a:blip r:embed="rId3" cstate="print"/>
          <a:srcRect/>
          <a:stretch>
            <a:fillRect/>
          </a:stretch>
        </p:blipFill>
        <p:spPr>
          <a:xfrm>
            <a:off x="288925" y="457200"/>
            <a:ext cx="8550275" cy="25146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sz="5400" dirty="0" smtClean="0">
                <a:latin typeface="Impact" pitchFamily="34" charset="0"/>
              </a:rPr>
              <a:t>Earthquake Waves</a:t>
            </a:r>
            <a:endParaRPr lang="en-US" sz="5400" dirty="0">
              <a:latin typeface="Impact" pitchFamily="34" charset="0"/>
            </a:endParaRPr>
          </a:p>
        </p:txBody>
      </p:sp>
      <p:sp>
        <p:nvSpPr>
          <p:cNvPr id="3" name="Content Placeholder 2"/>
          <p:cNvSpPr>
            <a:spLocks noGrp="1"/>
          </p:cNvSpPr>
          <p:nvPr>
            <p:ph idx="1"/>
          </p:nvPr>
        </p:nvSpPr>
        <p:spPr>
          <a:xfrm>
            <a:off x="0" y="914400"/>
            <a:ext cx="9144000" cy="5486400"/>
          </a:xfrm>
        </p:spPr>
        <p:txBody>
          <a:bodyPr/>
          <a:lstStyle/>
          <a:p>
            <a:pPr marL="514350" indent="-514350">
              <a:buNone/>
            </a:pPr>
            <a:r>
              <a:rPr lang="en-US" b="1" dirty="0" smtClean="0"/>
              <a:t>2.  </a:t>
            </a:r>
            <a:r>
              <a:rPr lang="en-US" b="1" u="sng" dirty="0" smtClean="0"/>
              <a:t>Secondary Waves</a:t>
            </a:r>
          </a:p>
          <a:p>
            <a:pPr marL="514350" indent="-514350">
              <a:buNone/>
            </a:pPr>
            <a:endParaRPr lang="en-US" b="1" dirty="0" smtClean="0"/>
          </a:p>
          <a:p>
            <a:pPr marL="514350" indent="-514350">
              <a:buNone/>
            </a:pPr>
            <a:r>
              <a:rPr lang="en-US" b="1" dirty="0" smtClean="0">
                <a:solidFill>
                  <a:srgbClr val="0070C0"/>
                </a:solidFill>
              </a:rPr>
              <a:t>Can travel through</a:t>
            </a:r>
            <a:r>
              <a:rPr lang="en-US" b="1" dirty="0" smtClean="0"/>
              <a:t>:</a:t>
            </a:r>
          </a:p>
          <a:p>
            <a:pPr marL="514350" indent="-514350"/>
            <a:r>
              <a:rPr lang="en-US" b="1" dirty="0" smtClean="0"/>
              <a:t>Solids</a:t>
            </a:r>
          </a:p>
          <a:p>
            <a:pPr marL="514350" indent="-514350">
              <a:buNone/>
            </a:pPr>
            <a:endParaRPr lang="en-US" b="1" dirty="0"/>
          </a:p>
          <a:p>
            <a:pPr marL="514350" indent="-514350">
              <a:buNone/>
            </a:pPr>
            <a:r>
              <a:rPr lang="en-US" b="1" dirty="0" smtClean="0"/>
              <a:t>**Travel slower than                                                        P-waves</a:t>
            </a:r>
          </a:p>
        </p:txBody>
      </p:sp>
      <p:pic>
        <p:nvPicPr>
          <p:cNvPr id="6" name="Picture 2" descr="C:\Users\Donna\Desktop\Picture2.jpg"/>
          <p:cNvPicPr>
            <a:picLocks noChangeAspect="1" noChangeArrowheads="1"/>
          </p:cNvPicPr>
          <p:nvPr/>
        </p:nvPicPr>
        <p:blipFill>
          <a:blip r:embed="rId3" cstate="print"/>
          <a:srcRect/>
          <a:stretch>
            <a:fillRect/>
          </a:stretch>
        </p:blipFill>
        <p:spPr bwMode="auto">
          <a:xfrm>
            <a:off x="3810000" y="838200"/>
            <a:ext cx="5356496" cy="3886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smtClean="0"/>
          </a:p>
        </p:txBody>
      </p:sp>
      <p:pic>
        <p:nvPicPr>
          <p:cNvPr id="9219" name="Content Placeholder 3" descr="l8swav2.gif"/>
          <p:cNvPicPr>
            <a:picLocks noGrp="1" noChangeAspect="1"/>
          </p:cNvPicPr>
          <p:nvPr>
            <p:ph idx="1"/>
          </p:nvPr>
        </p:nvPicPr>
        <p:blipFill>
          <a:blip r:embed="rId3" cstate="print"/>
          <a:srcRect/>
          <a:stretch>
            <a:fillRect/>
          </a:stretch>
        </p:blipFill>
        <p:spPr>
          <a:xfrm>
            <a:off x="182563" y="457200"/>
            <a:ext cx="8809037" cy="25908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sz="5400" dirty="0" smtClean="0">
                <a:latin typeface="Impact" pitchFamily="34" charset="0"/>
              </a:rPr>
              <a:t>Earthquake Waves</a:t>
            </a:r>
            <a:endParaRPr lang="en-US" sz="5400" dirty="0">
              <a:latin typeface="Impact" pitchFamily="34" charset="0"/>
            </a:endParaRPr>
          </a:p>
        </p:txBody>
      </p:sp>
      <p:sp>
        <p:nvSpPr>
          <p:cNvPr id="3" name="Content Placeholder 2"/>
          <p:cNvSpPr>
            <a:spLocks noGrp="1"/>
          </p:cNvSpPr>
          <p:nvPr>
            <p:ph idx="1"/>
          </p:nvPr>
        </p:nvSpPr>
        <p:spPr>
          <a:xfrm>
            <a:off x="0" y="914400"/>
            <a:ext cx="9144000" cy="5486400"/>
          </a:xfrm>
        </p:spPr>
        <p:txBody>
          <a:bodyPr/>
          <a:lstStyle/>
          <a:p>
            <a:pPr marL="514350" indent="-514350">
              <a:buAutoNum type="arabicPeriod" startAt="3"/>
            </a:pPr>
            <a:r>
              <a:rPr lang="en-US" b="1" u="sng" dirty="0" smtClean="0"/>
              <a:t>Surface Waves</a:t>
            </a:r>
          </a:p>
          <a:p>
            <a:pPr marL="514350" indent="-514350"/>
            <a:r>
              <a:rPr lang="en-US" b="1" dirty="0" smtClean="0"/>
              <a:t>Can only travel on Earth’s solid surface </a:t>
            </a:r>
            <a:endParaRPr lang="en-US" b="1" dirty="0"/>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41018" y="2133600"/>
            <a:ext cx="5402982" cy="3886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smtClean="0"/>
          </a:p>
        </p:txBody>
      </p:sp>
      <p:pic>
        <p:nvPicPr>
          <p:cNvPr id="10243" name="Content Placeholder 3" descr="l8awav2.gif"/>
          <p:cNvPicPr>
            <a:picLocks noGrp="1" noChangeAspect="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a:xfrm>
            <a:off x="334962" y="381000"/>
            <a:ext cx="8504238" cy="2362200"/>
          </a:xfrm>
        </p:spPr>
      </p:pic>
    </p:spTree>
    <p:extLst>
      <p:ext uri="{BB962C8B-B14F-4D97-AF65-F5344CB8AC3E}">
        <p14:creationId xmlns="" xmlns:p14="http://schemas.microsoft.com/office/powerpoint/2010/main" val="2502954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sz="5400" dirty="0" smtClean="0">
                <a:latin typeface="Impact" pitchFamily="34" charset="0"/>
              </a:rPr>
              <a:t>Evidence of Crustal Changes</a:t>
            </a:r>
            <a:endParaRPr lang="en-US" sz="5400" dirty="0">
              <a:latin typeface="Impact" pitchFamily="34" charset="0"/>
            </a:endParaRPr>
          </a:p>
        </p:txBody>
      </p:sp>
      <p:sp>
        <p:nvSpPr>
          <p:cNvPr id="3" name="Content Placeholder 2"/>
          <p:cNvSpPr>
            <a:spLocks noGrp="1"/>
          </p:cNvSpPr>
          <p:nvPr>
            <p:ph idx="1"/>
          </p:nvPr>
        </p:nvSpPr>
        <p:spPr>
          <a:xfrm>
            <a:off x="0" y="990600"/>
            <a:ext cx="9144000" cy="5562600"/>
          </a:xfrm>
        </p:spPr>
        <p:txBody>
          <a:bodyPr/>
          <a:lstStyle/>
          <a:p>
            <a:r>
              <a:rPr lang="en-US" b="1" u="sng" dirty="0" smtClean="0">
                <a:solidFill>
                  <a:srgbClr val="00B050"/>
                </a:solidFill>
              </a:rPr>
              <a:t>Original Horizontality</a:t>
            </a:r>
            <a:r>
              <a:rPr lang="en-US" b="1" dirty="0" smtClean="0"/>
              <a:t>:  sedimentary rocks form in horizontal layers parallel to Earth’s surface.</a:t>
            </a:r>
          </a:p>
          <a:p>
            <a:pPr lvl="1"/>
            <a:r>
              <a:rPr lang="en-US" sz="3200" b="1" dirty="0" smtClean="0"/>
              <a:t>Most strata found in positions other than horizontal are thought to be deformed by crustal movement. </a:t>
            </a:r>
            <a:endParaRPr lang="en-US" sz="3200" b="1" dirty="0"/>
          </a:p>
        </p:txBody>
      </p:sp>
      <p:pic>
        <p:nvPicPr>
          <p:cNvPr id="2050" name="Picture 2"/>
          <p:cNvPicPr>
            <a:picLocks noChangeAspect="1" noChangeArrowheads="1"/>
          </p:cNvPicPr>
          <p:nvPr/>
        </p:nvPicPr>
        <p:blipFill>
          <a:blip r:embed="rId3" cstate="print"/>
          <a:srcRect/>
          <a:stretch>
            <a:fillRect/>
          </a:stretch>
        </p:blipFill>
        <p:spPr bwMode="auto">
          <a:xfrm>
            <a:off x="3380946" y="3352800"/>
            <a:ext cx="5763054"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dissolv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4800" dirty="0" smtClean="0">
                <a:latin typeface="Impact" pitchFamily="34" charset="0"/>
              </a:rPr>
              <a:t>Properties of Earthquake Waves</a:t>
            </a:r>
            <a:endParaRPr lang="en-US" sz="4800" dirty="0">
              <a:latin typeface="Impact" pitchFamily="34" charset="0"/>
            </a:endParaRPr>
          </a:p>
        </p:txBody>
      </p:sp>
      <p:sp>
        <p:nvSpPr>
          <p:cNvPr id="3" name="Content Placeholder 2"/>
          <p:cNvSpPr>
            <a:spLocks noGrp="1"/>
          </p:cNvSpPr>
          <p:nvPr>
            <p:ph idx="1"/>
          </p:nvPr>
        </p:nvSpPr>
        <p:spPr>
          <a:xfrm>
            <a:off x="0" y="1143000"/>
            <a:ext cx="9144000" cy="5334000"/>
          </a:xfrm>
        </p:spPr>
        <p:txBody>
          <a:bodyPr/>
          <a:lstStyle/>
          <a:p>
            <a:r>
              <a:rPr lang="en-US" b="1" dirty="0" smtClean="0">
                <a:solidFill>
                  <a:srgbClr val="0070C0"/>
                </a:solidFill>
              </a:rPr>
              <a:t>P-waves reach a seismograph before S-waves.</a:t>
            </a:r>
          </a:p>
          <a:p>
            <a:r>
              <a:rPr lang="en-US" b="1" dirty="0" smtClean="0">
                <a:solidFill>
                  <a:srgbClr val="00B050"/>
                </a:solidFill>
              </a:rPr>
              <a:t>Waves speed up when passing through more dense, rigid material.</a:t>
            </a:r>
          </a:p>
          <a:p>
            <a:pPr lvl="1"/>
            <a:r>
              <a:rPr lang="en-US" b="1" dirty="0" smtClean="0">
                <a:solidFill>
                  <a:srgbClr val="00B050"/>
                </a:solidFill>
              </a:rPr>
              <a:t>Waves can bend/refract when passing from one material to another.</a:t>
            </a:r>
          </a:p>
          <a:p>
            <a:r>
              <a:rPr lang="en-US" b="1" dirty="0" smtClean="0">
                <a:solidFill>
                  <a:srgbClr val="7030A0"/>
                </a:solidFill>
              </a:rPr>
              <a:t>Increase in Pressure = increase in velocity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1066800" y="0"/>
            <a:ext cx="701648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76200"/>
            <a:ext cx="9144000" cy="1143000"/>
          </a:xfrm>
        </p:spPr>
        <p:txBody>
          <a:bodyPr>
            <a:noAutofit/>
          </a:bodyPr>
          <a:lstStyle/>
          <a:p>
            <a:pPr eaLnBrk="1" hangingPunct="1">
              <a:defRPr/>
            </a:pPr>
            <a:r>
              <a:rPr lang="en-US" dirty="0">
                <a:solidFill>
                  <a:schemeClr val="accent6">
                    <a:lumMod val="75000"/>
                  </a:schemeClr>
                </a:solidFill>
                <a:latin typeface="Impact" pitchFamily="34" charset="0"/>
              </a:rPr>
              <a:t>How do scientists know that Earth’s inner core is </a:t>
            </a:r>
            <a:r>
              <a:rPr lang="en-US" dirty="0" smtClean="0">
                <a:solidFill>
                  <a:schemeClr val="accent6">
                    <a:lumMod val="75000"/>
                  </a:schemeClr>
                </a:solidFill>
                <a:latin typeface="Impact" pitchFamily="34" charset="0"/>
              </a:rPr>
              <a:t>SOLID?</a:t>
            </a:r>
            <a:endParaRPr lang="en-US" dirty="0">
              <a:solidFill>
                <a:schemeClr val="accent6">
                  <a:lumMod val="75000"/>
                </a:schemeClr>
              </a:solidFill>
              <a:latin typeface="Impact" pitchFamily="34" charset="0"/>
            </a:endParaRPr>
          </a:p>
        </p:txBody>
      </p:sp>
      <p:sp>
        <p:nvSpPr>
          <p:cNvPr id="7171" name="Rectangle 3"/>
          <p:cNvSpPr>
            <a:spLocks noGrp="1" noChangeArrowheads="1"/>
          </p:cNvSpPr>
          <p:nvPr>
            <p:ph type="body" idx="1"/>
          </p:nvPr>
        </p:nvSpPr>
        <p:spPr>
          <a:xfrm>
            <a:off x="0" y="1447800"/>
            <a:ext cx="9144000" cy="2438400"/>
          </a:xfrm>
          <a:ln w="38100">
            <a:noFill/>
          </a:ln>
        </p:spPr>
        <p:txBody>
          <a:bodyPr>
            <a:noAutofit/>
          </a:bodyPr>
          <a:lstStyle/>
          <a:p>
            <a:pPr eaLnBrk="1" hangingPunct="1"/>
            <a:r>
              <a:rPr lang="en-US" b="1" dirty="0" smtClean="0"/>
              <a:t>Increase in p-wave velocity</a:t>
            </a:r>
          </a:p>
          <a:p>
            <a:pPr lvl="1" eaLnBrk="1" hangingPunct="1"/>
            <a:r>
              <a:rPr lang="en-US" b="1" dirty="0" smtClean="0">
                <a:solidFill>
                  <a:srgbClr val="0070C0"/>
                </a:solidFill>
              </a:rPr>
              <a:t>(seismic waves speed up when moving through more dense material)</a:t>
            </a:r>
          </a:p>
          <a:p>
            <a:pPr eaLnBrk="1" hangingPunct="1"/>
            <a:r>
              <a:rPr lang="en-US" b="1" dirty="0" smtClean="0"/>
              <a:t>Great pressures at that depth</a:t>
            </a:r>
          </a:p>
        </p:txBody>
      </p:sp>
      <p:sp>
        <p:nvSpPr>
          <p:cNvPr id="4" name="Rectangle 2"/>
          <p:cNvSpPr txBox="1">
            <a:spLocks noChangeArrowheads="1"/>
          </p:cNvSpPr>
          <p:nvPr/>
        </p:nvSpPr>
        <p:spPr>
          <a:xfrm>
            <a:off x="0" y="4038600"/>
            <a:ext cx="91440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Impact" pitchFamily="34" charset="0"/>
                <a:ea typeface="+mj-ea"/>
                <a:cs typeface="+mj-cs"/>
              </a:rPr>
              <a:t>How do scientists know that Earth’s outer core is LIQUID?</a:t>
            </a:r>
            <a:endParaRPr kumimoji="0" lang="en-US" sz="4400" b="0" i="0" u="none" strike="noStrike" kern="1200" cap="none" spc="0" normalizeH="0" baseline="0" noProof="0" dirty="0">
              <a:ln>
                <a:noFill/>
              </a:ln>
              <a:solidFill>
                <a:srgbClr val="FF0000"/>
              </a:solidFill>
              <a:effectLst/>
              <a:uLnTx/>
              <a:uFillTx/>
              <a:latin typeface="Impact" pitchFamily="34" charset="0"/>
              <a:ea typeface="+mj-ea"/>
              <a:cs typeface="+mj-cs"/>
            </a:endParaRPr>
          </a:p>
        </p:txBody>
      </p:sp>
      <p:sp>
        <p:nvSpPr>
          <p:cNvPr id="5" name="Rectangle 3"/>
          <p:cNvSpPr txBox="1">
            <a:spLocks noChangeArrowheads="1"/>
          </p:cNvSpPr>
          <p:nvPr/>
        </p:nvSpPr>
        <p:spPr>
          <a:xfrm>
            <a:off x="152400" y="5410200"/>
            <a:ext cx="8686800" cy="1905000"/>
          </a:xfrm>
          <a:prstGeom prst="rect">
            <a:avLst/>
          </a:prstGeom>
          <a:ln w="38100">
            <a:noFill/>
          </a:ln>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strike="noStrike" kern="1200" cap="none" spc="0" normalizeH="0" baseline="0" noProof="0" dirty="0" smtClean="0">
                <a:ln>
                  <a:noFill/>
                </a:ln>
                <a:solidFill>
                  <a:schemeClr val="tx1"/>
                </a:solidFill>
                <a:effectLst/>
                <a:uLnTx/>
                <a:uFillTx/>
                <a:latin typeface="+mn-lt"/>
                <a:ea typeface="+mn-ea"/>
                <a:cs typeface="+mn-cs"/>
              </a:rPr>
              <a:t>S-waves cannot travel through</a:t>
            </a:r>
            <a:r>
              <a:rPr kumimoji="0" lang="en-US" sz="3200" b="1" i="0" strike="noStrike" kern="1200" cap="none" spc="0" normalizeH="0" noProof="0" dirty="0" smtClean="0">
                <a:ln>
                  <a:noFill/>
                </a:ln>
                <a:solidFill>
                  <a:schemeClr val="tx1"/>
                </a:solidFill>
                <a:effectLst/>
                <a:uLnTx/>
                <a:uFillTx/>
                <a:latin typeface="+mn-lt"/>
                <a:ea typeface="+mn-ea"/>
                <a:cs typeface="+mn-cs"/>
              </a:rPr>
              <a:t> the outer core.</a:t>
            </a:r>
            <a:endParaRPr kumimoji="0" lang="en-US" sz="2800" b="1" i="0" strike="noStrike" kern="1200" cap="none" spc="0" normalizeH="0" baseline="0" noProof="0" dirty="0" smtClean="0">
              <a:ln>
                <a:noFill/>
              </a:ln>
              <a:solidFill>
                <a:srgbClr val="0070C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500"/>
                                        <p:tgtEl>
                                          <p:spTgt spid="717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dissolve">
                                      <p:cBhvr>
                                        <p:cTn id="10" dur="500"/>
                                        <p:tgtEl>
                                          <p:spTgt spid="717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Effect transition="in" filter="dissolve">
                                      <p:cBhvr>
                                        <p:cTn id="15" dur="500"/>
                                        <p:tgtEl>
                                          <p:spTgt spid="717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dissolve">
                                      <p:cBhvr>
                                        <p:cTn id="2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4" grpId="0"/>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5400" dirty="0" smtClean="0">
                <a:latin typeface="Impact" pitchFamily="34" charset="0"/>
              </a:rPr>
              <a:t>Magnitude of Earthquakes</a:t>
            </a:r>
            <a:endParaRPr lang="en-US" sz="5400" dirty="0">
              <a:latin typeface="Impact" pitchFamily="34" charset="0"/>
            </a:endParaRPr>
          </a:p>
        </p:txBody>
      </p:sp>
      <p:sp>
        <p:nvSpPr>
          <p:cNvPr id="3" name="Content Placeholder 2"/>
          <p:cNvSpPr>
            <a:spLocks noGrp="1"/>
          </p:cNvSpPr>
          <p:nvPr>
            <p:ph idx="1"/>
          </p:nvPr>
        </p:nvSpPr>
        <p:spPr>
          <a:xfrm>
            <a:off x="0" y="1143000"/>
            <a:ext cx="9144000" cy="5334000"/>
          </a:xfrm>
        </p:spPr>
        <p:txBody>
          <a:bodyPr/>
          <a:lstStyle/>
          <a:p>
            <a:r>
              <a:rPr lang="en-US" b="1" dirty="0" smtClean="0"/>
              <a:t>Generally, the closer to the epicenter, the greater the damage</a:t>
            </a:r>
            <a:r>
              <a:rPr lang="en-US" dirty="0" smtClean="0"/>
              <a:t>.</a:t>
            </a:r>
          </a:p>
          <a:p>
            <a:r>
              <a:rPr lang="en-US" b="1" u="sng" dirty="0" smtClean="0">
                <a:solidFill>
                  <a:srgbClr val="00B050"/>
                </a:solidFill>
              </a:rPr>
              <a:t>Earthquake Magnitude Scale</a:t>
            </a:r>
            <a:r>
              <a:rPr lang="en-US" b="1" dirty="0" smtClean="0"/>
              <a:t>:  uses the height of the wiggles on a seismogram to infer the total amount of energy released                                                 by an earthquake.</a:t>
            </a:r>
            <a:endParaRPr lang="en-US" b="1" dirty="0"/>
          </a:p>
        </p:txBody>
      </p:sp>
      <p:pic>
        <p:nvPicPr>
          <p:cNvPr id="4" name="Picture 2"/>
          <p:cNvPicPr>
            <a:picLocks noChangeAspect="1" noChangeArrowheads="1"/>
          </p:cNvPicPr>
          <p:nvPr/>
        </p:nvPicPr>
        <p:blipFill>
          <a:blip r:embed="rId3" cstate="print"/>
          <a:srcRect/>
          <a:stretch>
            <a:fillRect/>
          </a:stretch>
        </p:blipFill>
        <p:spPr bwMode="auto">
          <a:xfrm>
            <a:off x="5029200" y="3295650"/>
            <a:ext cx="4191000" cy="3562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scienceprep.org/images/richter_scale.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14400" y="10823"/>
            <a:ext cx="7640934" cy="68194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175940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5" descr="quakesizegraph"/>
          <p:cNvPicPr>
            <a:picLocks noChangeAspect="1" noChangeArrowheads="1"/>
          </p:cNvPicPr>
          <p:nvPr/>
        </p:nvPicPr>
        <p:blipFill>
          <a:blip r:embed="rId3" cstate="print">
            <a:lum contrast="22000"/>
          </a:blip>
          <a:srcRect/>
          <a:stretch>
            <a:fillRect/>
          </a:stretch>
        </p:blipFill>
        <p:spPr bwMode="auto">
          <a:xfrm>
            <a:off x="838199" y="0"/>
            <a:ext cx="747444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0" y="-152400"/>
            <a:ext cx="9144000" cy="1143000"/>
          </a:xfrm>
        </p:spPr>
        <p:txBody>
          <a:bodyPr>
            <a:normAutofit/>
          </a:bodyPr>
          <a:lstStyle/>
          <a:p>
            <a:r>
              <a:rPr lang="en-US" sz="6000" dirty="0" smtClean="0">
                <a:latin typeface="Impact" pitchFamily="34" charset="0"/>
              </a:rPr>
              <a:t>Earthquakes Safety</a:t>
            </a:r>
          </a:p>
        </p:txBody>
      </p:sp>
      <p:sp>
        <p:nvSpPr>
          <p:cNvPr id="30723" name="Rectangle 5"/>
          <p:cNvSpPr>
            <a:spLocks noGrp="1" noChangeArrowheads="1"/>
          </p:cNvSpPr>
          <p:nvPr>
            <p:ph type="body" idx="1"/>
          </p:nvPr>
        </p:nvSpPr>
        <p:spPr>
          <a:xfrm>
            <a:off x="0" y="1066800"/>
            <a:ext cx="9144000" cy="5562600"/>
          </a:xfrm>
        </p:spPr>
        <p:txBody>
          <a:bodyPr>
            <a:normAutofit lnSpcReduction="10000"/>
          </a:bodyPr>
          <a:lstStyle/>
          <a:p>
            <a:pPr>
              <a:buNone/>
            </a:pPr>
            <a:r>
              <a:rPr lang="en-US" b="1" u="sng" dirty="0" smtClean="0">
                <a:solidFill>
                  <a:srgbClr val="00B050"/>
                </a:solidFill>
              </a:rPr>
              <a:t>During an Earthquake:</a:t>
            </a:r>
          </a:p>
          <a:p>
            <a:r>
              <a:rPr lang="en-US" b="1" dirty="0" smtClean="0"/>
              <a:t>“Drop, cover, and hold”</a:t>
            </a:r>
          </a:p>
          <a:p>
            <a:endParaRPr lang="en-US" b="1" dirty="0" smtClean="0"/>
          </a:p>
          <a:p>
            <a:r>
              <a:rPr lang="en-US" b="1" dirty="0" smtClean="0"/>
              <a:t>Turn away from windows</a:t>
            </a:r>
          </a:p>
          <a:p>
            <a:endParaRPr lang="en-US" b="1" dirty="0" smtClean="0"/>
          </a:p>
          <a:p>
            <a:r>
              <a:rPr lang="en-US" b="1" dirty="0" smtClean="0"/>
              <a:t>Do not go very far (only 10-30 seconds long)</a:t>
            </a:r>
          </a:p>
          <a:p>
            <a:pPr>
              <a:buNone/>
            </a:pPr>
            <a:endParaRPr lang="en-US" b="1" dirty="0"/>
          </a:p>
          <a:p>
            <a:pPr>
              <a:buNone/>
            </a:pPr>
            <a:r>
              <a:rPr lang="en-US" b="1" u="sng" dirty="0" smtClean="0">
                <a:solidFill>
                  <a:srgbClr val="00B050"/>
                </a:solidFill>
              </a:rPr>
              <a:t>Before an Earthquake:</a:t>
            </a:r>
          </a:p>
          <a:p>
            <a:r>
              <a:rPr lang="en-US" b="1" dirty="0" smtClean="0"/>
              <a:t>Make sure buildings are constructed on solid rock, bolt buildings to foundations,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dissolve">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dissolve">
                                      <p:cBhvr>
                                        <p:cTn id="12" dur="5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23">
                                            <p:txEl>
                                              <p:pRg st="3" end="3"/>
                                            </p:txEl>
                                          </p:spTgt>
                                        </p:tgtEl>
                                        <p:attrNameLst>
                                          <p:attrName>style.visibility</p:attrName>
                                        </p:attrNameLst>
                                      </p:cBhvr>
                                      <p:to>
                                        <p:strVal val="visible"/>
                                      </p:to>
                                    </p:set>
                                    <p:animEffect transition="in" filter="dissolve">
                                      <p:cBhvr>
                                        <p:cTn id="17" dur="500"/>
                                        <p:tgtEl>
                                          <p:spTgt spid="307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723">
                                            <p:txEl>
                                              <p:pRg st="5" end="5"/>
                                            </p:txEl>
                                          </p:spTgt>
                                        </p:tgtEl>
                                        <p:attrNameLst>
                                          <p:attrName>style.visibility</p:attrName>
                                        </p:attrNameLst>
                                      </p:cBhvr>
                                      <p:to>
                                        <p:strVal val="visible"/>
                                      </p:to>
                                    </p:set>
                                    <p:animEffect transition="in" filter="dissolve">
                                      <p:cBhvr>
                                        <p:cTn id="22" dur="500"/>
                                        <p:tgtEl>
                                          <p:spTgt spid="3072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723">
                                            <p:txEl>
                                              <p:pRg st="7" end="7"/>
                                            </p:txEl>
                                          </p:spTgt>
                                        </p:tgtEl>
                                        <p:attrNameLst>
                                          <p:attrName>style.visibility</p:attrName>
                                        </p:attrNameLst>
                                      </p:cBhvr>
                                      <p:to>
                                        <p:strVal val="visible"/>
                                      </p:to>
                                    </p:set>
                                    <p:animEffect transition="in" filter="dissolve">
                                      <p:cBhvr>
                                        <p:cTn id="27" dur="500"/>
                                        <p:tgtEl>
                                          <p:spTgt spid="3072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723">
                                            <p:txEl>
                                              <p:pRg st="8" end="8"/>
                                            </p:txEl>
                                          </p:spTgt>
                                        </p:tgtEl>
                                        <p:attrNameLst>
                                          <p:attrName>style.visibility</p:attrName>
                                        </p:attrNameLst>
                                      </p:cBhvr>
                                      <p:to>
                                        <p:strVal val="visible"/>
                                      </p:to>
                                    </p:set>
                                    <p:animEffect transition="in" filter="dissolve">
                                      <p:cBhvr>
                                        <p:cTn id="32" dur="500"/>
                                        <p:tgtEl>
                                          <p:spTgt spid="307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srcRect/>
          <a:stretch>
            <a:fillRect/>
          </a:stretch>
        </p:blipFill>
        <p:spPr bwMode="auto">
          <a:xfrm>
            <a:off x="914400" y="0"/>
            <a:ext cx="7391400" cy="6030913"/>
          </a:xfrm>
          <a:prstGeom prst="rect">
            <a:avLst/>
          </a:prstGeom>
          <a:noFill/>
          <a:ln w="9525">
            <a:noFill/>
            <a:miter lim="800000"/>
            <a:headEnd/>
            <a:tailEnd/>
          </a:ln>
        </p:spPr>
      </p:pic>
      <p:sp>
        <p:nvSpPr>
          <p:cNvPr id="31747" name="Rectangle 4"/>
          <p:cNvSpPr>
            <a:spLocks noChangeArrowheads="1"/>
          </p:cNvSpPr>
          <p:nvPr/>
        </p:nvSpPr>
        <p:spPr bwMode="auto">
          <a:xfrm>
            <a:off x="0" y="5962650"/>
            <a:ext cx="9144000" cy="923925"/>
          </a:xfrm>
          <a:prstGeom prst="rect">
            <a:avLst/>
          </a:prstGeom>
          <a:noFill/>
          <a:ln w="9525">
            <a:noFill/>
            <a:miter lim="800000"/>
            <a:headEnd/>
            <a:tailEnd/>
          </a:ln>
        </p:spPr>
        <p:txBody>
          <a:bodyPr>
            <a:spAutoFit/>
          </a:bodyPr>
          <a:lstStyle/>
          <a:p>
            <a:r>
              <a:rPr lang="en-US" b="1"/>
              <a:t>During the April 1949 earthquake near Tacoma, Washington, the owner of the Busy Bee Café barred the doors to keep panicking patrons from rushing outside. Seconds later, brick fell from the top of the Hotel Seattle, crushing several cars.</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US" smtClean="0"/>
          </a:p>
        </p:txBody>
      </p:sp>
      <p:sp>
        <p:nvSpPr>
          <p:cNvPr id="32771" name="Content Placeholder 2"/>
          <p:cNvSpPr>
            <a:spLocks noGrp="1"/>
          </p:cNvSpPr>
          <p:nvPr>
            <p:ph idx="1"/>
          </p:nvPr>
        </p:nvSpPr>
        <p:spPr/>
        <p:txBody>
          <a:bodyPr/>
          <a:lstStyle/>
          <a:p>
            <a:endParaRPr lang="en-US" smtClean="0"/>
          </a:p>
        </p:txBody>
      </p:sp>
      <p:pic>
        <p:nvPicPr>
          <p:cNvPr id="32772" name="Picture 2"/>
          <p:cNvPicPr>
            <a:picLocks noChangeAspect="1" noChangeArrowheads="1"/>
          </p:cNvPicPr>
          <p:nvPr/>
        </p:nvPicPr>
        <p:blipFill>
          <a:blip r:embed="rId3" cstate="print"/>
          <a:srcRect/>
          <a:stretch>
            <a:fillRect/>
          </a:stretch>
        </p:blipFill>
        <p:spPr bwMode="auto">
          <a:xfrm>
            <a:off x="685800" y="-228600"/>
            <a:ext cx="7772400" cy="5562600"/>
          </a:xfrm>
          <a:prstGeom prst="rect">
            <a:avLst/>
          </a:prstGeom>
          <a:noFill/>
          <a:ln w="9525">
            <a:noFill/>
            <a:miter lim="800000"/>
            <a:headEnd/>
            <a:tailEnd/>
          </a:ln>
        </p:spPr>
      </p:pic>
      <p:sp>
        <p:nvSpPr>
          <p:cNvPr id="32773" name="Rectangle 4"/>
          <p:cNvSpPr>
            <a:spLocks noChangeArrowheads="1"/>
          </p:cNvSpPr>
          <p:nvPr/>
        </p:nvSpPr>
        <p:spPr bwMode="auto">
          <a:xfrm>
            <a:off x="0" y="5380038"/>
            <a:ext cx="9144000" cy="1477962"/>
          </a:xfrm>
          <a:prstGeom prst="rect">
            <a:avLst/>
          </a:prstGeom>
          <a:noFill/>
          <a:ln w="9525">
            <a:noFill/>
            <a:miter lim="800000"/>
            <a:headEnd/>
            <a:tailEnd/>
          </a:ln>
        </p:spPr>
        <p:txBody>
          <a:bodyPr>
            <a:spAutoFit/>
          </a:bodyPr>
          <a:lstStyle/>
          <a:p>
            <a:r>
              <a:rPr lang="en-US" b="1"/>
              <a:t>The Long Beach, California school above shows how dangerous old, brick</a:t>
            </a:r>
          </a:p>
          <a:p>
            <a:r>
              <a:rPr lang="en-US" b="1"/>
              <a:t>buildings can be. In the 1949 Olympia earthquake, the Senior Class President</a:t>
            </a:r>
          </a:p>
          <a:p>
            <a:r>
              <a:rPr lang="en-US" b="1"/>
              <a:t>of Castle Rock High School was killed by falling bricks. The gable on the school collapsed, even though the structure was more than 50 miles (80 kilometers) from the epicenter.</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US" smtClean="0"/>
          </a:p>
        </p:txBody>
      </p:sp>
      <p:sp>
        <p:nvSpPr>
          <p:cNvPr id="33795" name="Content Placeholder 2"/>
          <p:cNvSpPr>
            <a:spLocks noGrp="1"/>
          </p:cNvSpPr>
          <p:nvPr>
            <p:ph idx="1"/>
          </p:nvPr>
        </p:nvSpPr>
        <p:spPr/>
        <p:txBody>
          <a:bodyPr/>
          <a:lstStyle/>
          <a:p>
            <a:endParaRPr lang="en-US" smtClean="0"/>
          </a:p>
        </p:txBody>
      </p:sp>
      <p:pic>
        <p:nvPicPr>
          <p:cNvPr id="33796" name="Picture 2"/>
          <p:cNvPicPr>
            <a:picLocks noChangeAspect="1" noChangeArrowheads="1"/>
          </p:cNvPicPr>
          <p:nvPr/>
        </p:nvPicPr>
        <p:blipFill>
          <a:blip r:embed="rId3" cstate="print"/>
          <a:srcRect/>
          <a:stretch>
            <a:fillRect/>
          </a:stretch>
        </p:blipFill>
        <p:spPr bwMode="auto">
          <a:xfrm>
            <a:off x="457200" y="-152400"/>
            <a:ext cx="8305800" cy="5926138"/>
          </a:xfrm>
          <a:prstGeom prst="rect">
            <a:avLst/>
          </a:prstGeom>
          <a:noFill/>
          <a:ln w="9525">
            <a:noFill/>
            <a:miter lim="800000"/>
            <a:headEnd/>
            <a:tailEnd/>
          </a:ln>
        </p:spPr>
      </p:pic>
      <p:sp>
        <p:nvSpPr>
          <p:cNvPr id="33797" name="Rectangle 4"/>
          <p:cNvSpPr>
            <a:spLocks noChangeArrowheads="1"/>
          </p:cNvSpPr>
          <p:nvPr/>
        </p:nvSpPr>
        <p:spPr bwMode="auto">
          <a:xfrm>
            <a:off x="0" y="5734050"/>
            <a:ext cx="9144000" cy="1200150"/>
          </a:xfrm>
          <a:prstGeom prst="rect">
            <a:avLst/>
          </a:prstGeom>
          <a:noFill/>
          <a:ln w="9525">
            <a:noFill/>
            <a:miter lim="800000"/>
            <a:headEnd/>
            <a:tailEnd/>
          </a:ln>
        </p:spPr>
        <p:txBody>
          <a:bodyPr>
            <a:spAutoFit/>
          </a:bodyPr>
          <a:lstStyle/>
          <a:p>
            <a:r>
              <a:rPr lang="en-US" b="1"/>
              <a:t>Landslides are an often-overlooked danger of earthquakes. They are particularly likely during rainy, water-soaked winter months in Cascadia. Almost 40 miles (60 kilometers) from the epicenter, this section of the Union Pacific Railway was left dangling after the hillside fill beneath it slid away in the 1965 earthquake. </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z.about.com/d/geology/1/0/o/R/tiltstrat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0"/>
            <a:ext cx="6858000" cy="1143000"/>
          </a:xfrm>
          <a:solidFill>
            <a:schemeClr val="bg1">
              <a:alpha val="69000"/>
            </a:schemeClr>
          </a:solidFill>
        </p:spPr>
        <p:txBody>
          <a:bodyPr>
            <a:normAutofit/>
          </a:bodyPr>
          <a:lstStyle/>
          <a:p>
            <a:pPr algn="l"/>
            <a:r>
              <a:rPr lang="en-US" sz="5400" dirty="0" smtClean="0">
                <a:latin typeface="Impact" pitchFamily="34" charset="0"/>
              </a:rPr>
              <a:t>1.  Crustal Deformation</a:t>
            </a:r>
            <a:endParaRPr lang="en-US" sz="5400" dirty="0">
              <a:latin typeface="Impact" pitchFamily="34" charset="0"/>
            </a:endParaRPr>
          </a:p>
        </p:txBody>
      </p:sp>
      <p:sp>
        <p:nvSpPr>
          <p:cNvPr id="3" name="Content Placeholder 2"/>
          <p:cNvSpPr>
            <a:spLocks noGrp="1"/>
          </p:cNvSpPr>
          <p:nvPr>
            <p:ph idx="1"/>
          </p:nvPr>
        </p:nvSpPr>
        <p:spPr>
          <a:xfrm>
            <a:off x="0" y="1066800"/>
            <a:ext cx="3733800" cy="914400"/>
          </a:xfrm>
        </p:spPr>
        <p:txBody>
          <a:bodyPr>
            <a:normAutofit/>
          </a:bodyPr>
          <a:lstStyle/>
          <a:p>
            <a:pPr>
              <a:buNone/>
            </a:pPr>
            <a:r>
              <a:rPr lang="en-US" sz="4000" b="1" dirty="0">
                <a:solidFill>
                  <a:schemeClr val="bg1"/>
                </a:solidFill>
              </a:rPr>
              <a:t>a</a:t>
            </a:r>
            <a:r>
              <a:rPr lang="en-US" sz="4000" b="1" dirty="0" smtClean="0">
                <a:solidFill>
                  <a:schemeClr val="bg1"/>
                </a:solidFill>
              </a:rPr>
              <a:t>. </a:t>
            </a:r>
            <a:r>
              <a:rPr lang="en-US" sz="4000" b="1" u="sng" dirty="0" smtClean="0">
                <a:solidFill>
                  <a:schemeClr val="bg1"/>
                </a:solidFill>
              </a:rPr>
              <a:t>Tilted Strata</a:t>
            </a:r>
            <a:endParaRPr lang="en-US" sz="4000" b="1" u="sng"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ttp://science.nationalgeographic.com/staticfiles/NGS/Shared/StaticFiles/Science/Images/Content/earthquake-next-one-photo-rtre2o5-s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587"/>
            <a:ext cx="9144000"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4" descr="http://www.geonet.org.nz/images/earthquake/edgecumbe-2-march-1987/lge_edgecumbe_rift_in_paddock.jpg"/>
          <p:cNvPicPr>
            <a:picLocks noChangeAspect="1" noChangeArrowheads="1"/>
          </p:cNvPicPr>
          <p:nvPr/>
        </p:nvPicPr>
        <p:blipFill>
          <a:blip r:embed="rId3" cstate="print"/>
          <a:srcRect/>
          <a:stretch>
            <a:fillRect/>
          </a:stretch>
        </p:blipFill>
        <p:spPr bwMode="auto">
          <a:xfrm>
            <a:off x="228600" y="0"/>
            <a:ext cx="8610600" cy="69311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descr="http://www.gadr.giees.uncc.edu/images/hzevents/hzevents9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5800" y="0"/>
            <a:ext cx="5715000" cy="689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7010400" y="6172200"/>
            <a:ext cx="1600200" cy="369332"/>
          </a:xfrm>
          <a:prstGeom prst="rect">
            <a:avLst/>
          </a:prstGeom>
          <a:noFill/>
        </p:spPr>
        <p:txBody>
          <a:bodyPr wrap="square" rtlCol="0">
            <a:spAutoFit/>
          </a:bodyPr>
          <a:lstStyle/>
          <a:p>
            <a:r>
              <a:rPr lang="en-US" dirty="0" smtClean="0">
                <a:hlinkClick r:id="rId3"/>
              </a:rPr>
              <a:t>video</a:t>
            </a:r>
            <a:endParaRPr lang="en-US" dirty="0"/>
          </a:p>
        </p:txBody>
      </p:sp>
    </p:spTree>
    <p:extLst>
      <p:ext uri="{BB962C8B-B14F-4D97-AF65-F5344CB8AC3E}">
        <p14:creationId xmlns="" xmlns:p14="http://schemas.microsoft.com/office/powerpoint/2010/main" val="19272032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static.howstuffworks.com/gif/tsunami-formation.gif"/>
          <p:cNvPicPr>
            <a:picLocks noChangeAspect="1" noChangeArrowheads="1"/>
          </p:cNvPicPr>
          <p:nvPr/>
        </p:nvPicPr>
        <p:blipFill>
          <a:blip r:embed="rId3" cstate="print"/>
          <a:srcRect/>
          <a:stretch>
            <a:fillRect/>
          </a:stretch>
        </p:blipFill>
        <p:spPr bwMode="auto">
          <a:xfrm>
            <a:off x="3711575" y="1295400"/>
            <a:ext cx="5432425" cy="4495800"/>
          </a:xfrm>
          <a:prstGeom prst="rect">
            <a:avLst/>
          </a:prstGeom>
          <a:noFill/>
          <a:ln w="9525">
            <a:noFill/>
            <a:miter lim="800000"/>
            <a:headEnd/>
            <a:tailEnd/>
          </a:ln>
        </p:spPr>
      </p:pic>
      <p:sp>
        <p:nvSpPr>
          <p:cNvPr id="55299" name="Title 1"/>
          <p:cNvSpPr>
            <a:spLocks noGrp="1"/>
          </p:cNvSpPr>
          <p:nvPr>
            <p:ph type="title"/>
          </p:nvPr>
        </p:nvSpPr>
        <p:spPr>
          <a:xfrm>
            <a:off x="0" y="-228600"/>
            <a:ext cx="9144000" cy="1143000"/>
          </a:xfrm>
        </p:spPr>
        <p:txBody>
          <a:bodyPr/>
          <a:lstStyle/>
          <a:p>
            <a:r>
              <a:rPr lang="en-US" smtClean="0">
                <a:solidFill>
                  <a:srgbClr val="0070C0"/>
                </a:solidFill>
                <a:latin typeface="Gill Sans Ultra Bold Condensed" pitchFamily="34" charset="0"/>
              </a:rPr>
              <a:t>Earthquakes cause other disasters</a:t>
            </a:r>
          </a:p>
        </p:txBody>
      </p:sp>
      <p:sp>
        <p:nvSpPr>
          <p:cNvPr id="3" name="Content Placeholder 2"/>
          <p:cNvSpPr>
            <a:spLocks noGrp="1"/>
          </p:cNvSpPr>
          <p:nvPr>
            <p:ph idx="1"/>
          </p:nvPr>
        </p:nvSpPr>
        <p:spPr>
          <a:xfrm>
            <a:off x="0" y="990600"/>
            <a:ext cx="3505200" cy="4906963"/>
          </a:xfrm>
        </p:spPr>
        <p:txBody>
          <a:bodyPr>
            <a:noAutofit/>
          </a:bodyPr>
          <a:lstStyle/>
          <a:p>
            <a:pPr>
              <a:buFont typeface="Arial" charset="0"/>
              <a:buNone/>
            </a:pPr>
            <a:r>
              <a:rPr lang="en-US" sz="2800" b="1" u="sng" dirty="0" smtClean="0"/>
              <a:t>Tsunami</a:t>
            </a:r>
            <a:r>
              <a:rPr lang="en-US" sz="2800" b="1" dirty="0" smtClean="0"/>
              <a:t> = large wavelength ocean wave produced by a disruption on the ocean floor.</a:t>
            </a:r>
          </a:p>
          <a:p>
            <a:pPr>
              <a:buFont typeface="Arial" charset="0"/>
              <a:buNone/>
            </a:pPr>
            <a:r>
              <a:rPr lang="en-US" sz="2800" b="1" u="sng" dirty="0" smtClean="0">
                <a:solidFill>
                  <a:srgbClr val="00B050"/>
                </a:solidFill>
              </a:rPr>
              <a:t>Characteristics:</a:t>
            </a:r>
          </a:p>
          <a:p>
            <a:pPr lvl="1"/>
            <a:r>
              <a:rPr lang="en-US" b="1" dirty="0" smtClean="0"/>
              <a:t>Speed =                   400 – 500 mph</a:t>
            </a:r>
          </a:p>
          <a:p>
            <a:pPr lvl="1"/>
            <a:r>
              <a:rPr lang="en-US" b="1" dirty="0" smtClean="0"/>
              <a:t>Height =                      50 – 100 feet</a:t>
            </a:r>
          </a:p>
        </p:txBody>
      </p:sp>
      <p:sp>
        <p:nvSpPr>
          <p:cNvPr id="5" name="TextBox 4"/>
          <p:cNvSpPr txBox="1"/>
          <p:nvPr/>
        </p:nvSpPr>
        <p:spPr>
          <a:xfrm>
            <a:off x="381000" y="6096000"/>
            <a:ext cx="2133600" cy="369332"/>
          </a:xfrm>
          <a:prstGeom prst="rect">
            <a:avLst/>
          </a:prstGeom>
          <a:noFill/>
        </p:spPr>
        <p:txBody>
          <a:bodyPr wrap="square" rtlCol="0">
            <a:spAutoFit/>
          </a:bodyPr>
          <a:lstStyle/>
          <a:p>
            <a:r>
              <a:rPr lang="en-US" dirty="0" smtClean="0">
                <a:hlinkClick r:id="rId4" action="ppaction://hlinkfile"/>
              </a:rPr>
              <a:t>Tsunami Video</a:t>
            </a:r>
            <a:endParaRPr lang="en-US" dirty="0" smtClean="0"/>
          </a:p>
        </p:txBody>
      </p:sp>
      <p:sp>
        <p:nvSpPr>
          <p:cNvPr id="6" name="TextBox 5"/>
          <p:cNvSpPr txBox="1"/>
          <p:nvPr/>
        </p:nvSpPr>
        <p:spPr>
          <a:xfrm>
            <a:off x="2133600" y="6019800"/>
            <a:ext cx="2514600" cy="369332"/>
          </a:xfrm>
          <a:prstGeom prst="rect">
            <a:avLst/>
          </a:prstGeom>
          <a:noFill/>
        </p:spPr>
        <p:txBody>
          <a:bodyPr wrap="square" rtlCol="0">
            <a:spAutoFit/>
          </a:bodyPr>
          <a:lstStyle/>
          <a:p>
            <a:pPr algn="ctr"/>
            <a:r>
              <a:rPr lang="en-US" dirty="0" smtClean="0">
                <a:hlinkClick r:id="rId5"/>
              </a:rPr>
              <a:t>Japan Tsunami 2011</a:t>
            </a:r>
            <a:endParaRPr lang="en-US" dirty="0"/>
          </a:p>
        </p:txBody>
      </p:sp>
      <p:sp>
        <p:nvSpPr>
          <p:cNvPr id="7" name="TextBox 6"/>
          <p:cNvSpPr txBox="1"/>
          <p:nvPr/>
        </p:nvSpPr>
        <p:spPr>
          <a:xfrm>
            <a:off x="5257800" y="6019800"/>
            <a:ext cx="2057400" cy="369332"/>
          </a:xfrm>
          <a:prstGeom prst="rect">
            <a:avLst/>
          </a:prstGeom>
          <a:noFill/>
        </p:spPr>
        <p:txBody>
          <a:bodyPr wrap="square" rtlCol="0">
            <a:spAutoFit/>
          </a:bodyPr>
          <a:lstStyle/>
          <a:p>
            <a:r>
              <a:rPr lang="en-US" dirty="0" smtClean="0">
                <a:hlinkClick r:id="rId6"/>
              </a:rPr>
              <a:t>2004 tsunami</a:t>
            </a:r>
            <a:endParaRPr lang="en-US" dirty="0"/>
          </a:p>
        </p:txBody>
      </p:sp>
      <p:sp>
        <p:nvSpPr>
          <p:cNvPr id="8" name="TextBox 7"/>
          <p:cNvSpPr txBox="1"/>
          <p:nvPr/>
        </p:nvSpPr>
        <p:spPr>
          <a:xfrm>
            <a:off x="2438400" y="6324600"/>
            <a:ext cx="2133600" cy="381000"/>
          </a:xfrm>
          <a:prstGeom prst="rect">
            <a:avLst/>
          </a:prstGeom>
          <a:noFill/>
        </p:spPr>
        <p:txBody>
          <a:bodyPr wrap="square" rtlCol="0">
            <a:spAutoFit/>
          </a:bodyPr>
          <a:lstStyle/>
          <a:p>
            <a:r>
              <a:rPr lang="en-US" dirty="0" smtClean="0">
                <a:hlinkClick r:id="rId7"/>
              </a:rPr>
              <a:t>Japan Tsunami 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sz="4800" dirty="0" smtClean="0">
                <a:solidFill>
                  <a:srgbClr val="00B050"/>
                </a:solidFill>
                <a:latin typeface="Impact" pitchFamily="34" charset="0"/>
              </a:rPr>
              <a:t>Locating an Earthquake Epicenter</a:t>
            </a:r>
            <a:endParaRPr lang="en-US" sz="4800" dirty="0">
              <a:solidFill>
                <a:srgbClr val="00B050"/>
              </a:solidFill>
              <a:latin typeface="Impact" pitchFamily="34" charset="0"/>
            </a:endParaRPr>
          </a:p>
        </p:txBody>
      </p:sp>
      <p:sp>
        <p:nvSpPr>
          <p:cNvPr id="3" name="Content Placeholder 2"/>
          <p:cNvSpPr>
            <a:spLocks noGrp="1"/>
          </p:cNvSpPr>
          <p:nvPr>
            <p:ph idx="1"/>
          </p:nvPr>
        </p:nvSpPr>
        <p:spPr>
          <a:xfrm>
            <a:off x="0" y="990600"/>
            <a:ext cx="9144000" cy="5059363"/>
          </a:xfrm>
        </p:spPr>
        <p:txBody>
          <a:bodyPr/>
          <a:lstStyle/>
          <a:p>
            <a:r>
              <a:rPr lang="en-US" b="1" dirty="0" smtClean="0"/>
              <a:t>P and S waves travel at different speeds, and arrive at seismographs at different times.</a:t>
            </a:r>
          </a:p>
          <a:p>
            <a:endParaRPr lang="en-US" b="1" dirty="0"/>
          </a:p>
          <a:p>
            <a:r>
              <a:rPr lang="en-US" b="1" dirty="0" smtClean="0"/>
              <a:t>We use the time                                                 difference and the                                                       ESRT to determine                                          the DISTANCE to the                                                     epicenter.</a:t>
            </a:r>
          </a:p>
        </p:txBody>
      </p:sp>
      <p:pic>
        <p:nvPicPr>
          <p:cNvPr id="7" name="Picture 2" descr="http://www.oakton.edu/user/~billtong/eas100lab/epicenter3.gif"/>
          <p:cNvPicPr>
            <a:picLocks noChangeAspect="1" noChangeArrowheads="1"/>
          </p:cNvPicPr>
          <p:nvPr/>
        </p:nvPicPr>
        <p:blipFill>
          <a:blip r:embed="rId3" cstate="print"/>
          <a:srcRect/>
          <a:stretch>
            <a:fillRect/>
          </a:stretch>
        </p:blipFill>
        <p:spPr bwMode="auto">
          <a:xfrm>
            <a:off x="3657600" y="2133600"/>
            <a:ext cx="5486400"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from="(-#ppt_w/2)" to="(#ppt_x)" calcmode="lin" valueType="num">
                                      <p:cBhvr>
                                        <p:cTn id="17" dur="600" fill="hold">
                                          <p:stCondLst>
                                            <p:cond delay="0"/>
                                          </p:stCondLst>
                                        </p:cTn>
                                        <p:tgtEl>
                                          <p:spTgt spid="7"/>
                                        </p:tgtEl>
                                        <p:attrNameLst>
                                          <p:attrName>ppt_x</p:attrName>
                                        </p:attrNameLst>
                                      </p:cBhvr>
                                    </p:anim>
                                    <p:anim from="0" to="-1.0" calcmode="lin" valueType="num">
                                      <p:cBhvr>
                                        <p:cTn id="18" dur="200" decel="50000" autoRev="1" fill="hold">
                                          <p:stCondLst>
                                            <p:cond delay="600"/>
                                          </p:stCondLst>
                                        </p:cTn>
                                        <p:tgtEl>
                                          <p:spTgt spid="7"/>
                                        </p:tgtEl>
                                        <p:attrNameLst>
                                          <p:attrName>xshear</p:attrName>
                                        </p:attrNameLst>
                                      </p:cBhvr>
                                    </p:anim>
                                    <p:animScale>
                                      <p:cBhvr>
                                        <p:cTn id="19" dur="200" decel="100000" autoRev="1" fill="hold">
                                          <p:stCondLst>
                                            <p:cond delay="600"/>
                                          </p:stCondLst>
                                        </p:cTn>
                                        <p:tgtEl>
                                          <p:spTgt spid="7"/>
                                        </p:tgtEl>
                                      </p:cBhvr>
                                      <p:from x="100000" y="100000"/>
                                      <p:to x="80000" y="100000"/>
                                    </p:animScale>
                                    <p:anim by="(#ppt_h/3+#ppt_w*0.1)" calcmode="lin" valueType="num">
                                      <p:cBhvr additive="sum">
                                        <p:cTn id="2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1"/>
          <p:cNvPicPr>
            <a:picLocks noChangeAspect="1" noChangeArrowheads="1"/>
          </p:cNvPicPr>
          <p:nvPr/>
        </p:nvPicPr>
        <p:blipFill>
          <a:blip r:embed="rId3" cstate="print"/>
          <a:srcRect/>
          <a:stretch>
            <a:fillRect/>
          </a:stretch>
        </p:blipFill>
        <p:spPr bwMode="auto">
          <a:xfrm>
            <a:off x="1600200" y="19050"/>
            <a:ext cx="5562600" cy="6838950"/>
          </a:xfrm>
          <a:prstGeom prst="rect">
            <a:avLst/>
          </a:prstGeom>
          <a:noFill/>
          <a:ln w="9525">
            <a:noFill/>
            <a:miter lim="800000"/>
            <a:headEnd/>
            <a:tailEnd/>
          </a:ln>
        </p:spPr>
      </p:pic>
      <p:cxnSp>
        <p:nvCxnSpPr>
          <p:cNvPr id="6" name="Straight Connector 5"/>
          <p:cNvCxnSpPr/>
          <p:nvPr/>
        </p:nvCxnSpPr>
        <p:spPr>
          <a:xfrm rot="5400000" flipH="1" flipV="1">
            <a:off x="1600200" y="5867400"/>
            <a:ext cx="91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200400" y="6248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6" presetClass="path" presetSubtype="0" accel="50000" decel="50000" fill="hold" nodeType="clickEffect">
                                  <p:stCondLst>
                                    <p:cond delay="0"/>
                                  </p:stCondLst>
                                  <p:childTnLst>
                                    <p:animMotion origin="layout" path="M 2.77556E-17 4.44444E-6 L 0.13333 -0.17778 " pathEditMode="relative" rAng="0" ptsTypes="AA">
                                      <p:cBhvr>
                                        <p:cTn id="11" dur="2000" fill="hold"/>
                                        <p:tgtEl>
                                          <p:spTgt spid="6"/>
                                        </p:tgtEl>
                                        <p:attrNameLst>
                                          <p:attrName>ppt_x</p:attrName>
                                          <p:attrName>ppt_y</p:attrName>
                                        </p:attrNameLst>
                                      </p:cBhvr>
                                      <p:rCtr x="67" y="-89"/>
                                    </p:animMotion>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p:spPr>
        <p:txBody>
          <a:bodyPr>
            <a:noAutofit/>
          </a:bodyPr>
          <a:lstStyle/>
          <a:p>
            <a:r>
              <a:rPr lang="en-US" sz="7200" dirty="0" smtClean="0">
                <a:latin typeface="Impact" pitchFamily="34" charset="0"/>
              </a:rPr>
              <a:t>Worksheets:</a:t>
            </a:r>
            <a:br>
              <a:rPr lang="en-US" sz="7200" dirty="0" smtClean="0">
                <a:latin typeface="Impact" pitchFamily="34" charset="0"/>
              </a:rPr>
            </a:br>
            <a:r>
              <a:rPr lang="en-US" sz="7200" dirty="0" smtClean="0">
                <a:solidFill>
                  <a:srgbClr val="00B050"/>
                </a:solidFill>
                <a:latin typeface="Impact" pitchFamily="34" charset="0"/>
              </a:rPr>
              <a:t>Finding Epicenters</a:t>
            </a:r>
            <a:endParaRPr lang="en-US" sz="7200" dirty="0">
              <a:solidFill>
                <a:srgbClr val="00B050"/>
              </a:solidFill>
              <a:latin typeface="Impact"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152400"/>
            <a:ext cx="9144000" cy="1143000"/>
          </a:xfrm>
        </p:spPr>
        <p:txBody>
          <a:bodyPr>
            <a:normAutofit fontScale="90000"/>
          </a:bodyPr>
          <a:lstStyle/>
          <a:p>
            <a:pPr algn="l"/>
            <a:r>
              <a:rPr lang="en-US" sz="3600" b="1" dirty="0" smtClean="0">
                <a:latin typeface="+mn-lt"/>
              </a:rPr>
              <a:t>1.  If a p-wave arrives five minutes before the s-wave arrives, how many kilometers from the epicenter is a location?</a:t>
            </a:r>
          </a:p>
        </p:txBody>
      </p:sp>
      <p:sp>
        <p:nvSpPr>
          <p:cNvPr id="37891" name="Rectangle 3"/>
          <p:cNvSpPr>
            <a:spLocks noGrp="1" noChangeArrowheads="1"/>
          </p:cNvSpPr>
          <p:nvPr>
            <p:ph type="body" idx="1"/>
          </p:nvPr>
        </p:nvSpPr>
        <p:spPr>
          <a:xfrm>
            <a:off x="457200" y="1828800"/>
            <a:ext cx="8229600" cy="4525963"/>
          </a:xfrm>
        </p:spPr>
        <p:txBody>
          <a:bodyPr/>
          <a:lstStyle/>
          <a:p>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3" cstate="print"/>
          <a:srcRect/>
          <a:stretch>
            <a:fillRect/>
          </a:stretch>
        </p:blipFill>
        <p:spPr bwMode="auto">
          <a:xfrm>
            <a:off x="1676400" y="0"/>
            <a:ext cx="5656263" cy="6858000"/>
          </a:xfrm>
          <a:prstGeom prst="rect">
            <a:avLst/>
          </a:prstGeom>
          <a:noFill/>
          <a:ln w="9525">
            <a:noFill/>
            <a:miter lim="800000"/>
            <a:headEnd/>
            <a:tailEnd/>
          </a:ln>
        </p:spPr>
      </p:pic>
      <p:sp>
        <p:nvSpPr>
          <p:cNvPr id="14341" name="Rectangle 5"/>
          <p:cNvSpPr>
            <a:spLocks noChangeArrowheads="1"/>
          </p:cNvSpPr>
          <p:nvPr/>
        </p:nvSpPr>
        <p:spPr bwMode="auto">
          <a:xfrm>
            <a:off x="2133600" y="5105400"/>
            <a:ext cx="76200" cy="1219200"/>
          </a:xfrm>
          <a:prstGeom prst="rect">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ppt_x"/>
                                          </p:val>
                                        </p:tav>
                                        <p:tav tm="100000">
                                          <p:val>
                                            <p:strVal val="#ppt_x"/>
                                          </p:val>
                                        </p:tav>
                                      </p:tavLst>
                                    </p:anim>
                                    <p:anim calcmode="lin" valueType="num">
                                      <p:cBhvr additive="base">
                                        <p:cTn id="8"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path" presetSubtype="0" accel="50000" decel="50000" fill="hold" grpId="1" nodeType="clickEffect">
                                  <p:stCondLst>
                                    <p:cond delay="0"/>
                                  </p:stCondLst>
                                  <p:childTnLst>
                                    <p:animMotion origin="layout" path="M 0.0125 -2.44218E-6 L 0.1875 -0.22201 " pathEditMode="relative" rAng="0" ptsTypes="AA">
                                      <p:cBhvr>
                                        <p:cTn id="12" dur="2000" fill="hold"/>
                                        <p:tgtEl>
                                          <p:spTgt spid="14341"/>
                                        </p:tgtEl>
                                        <p:attrNameLst>
                                          <p:attrName>ppt_x</p:attrName>
                                          <p:attrName>ppt_y</p:attrName>
                                        </p:attrNameLst>
                                      </p:cBhvr>
                                      <p:rCtr x="87" y="-1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14341"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152400"/>
            <a:ext cx="9144000" cy="1143000"/>
          </a:xfrm>
        </p:spPr>
        <p:txBody>
          <a:bodyPr>
            <a:normAutofit fontScale="90000"/>
          </a:bodyPr>
          <a:lstStyle/>
          <a:p>
            <a:pPr algn="l"/>
            <a:r>
              <a:rPr lang="en-US" sz="3600" b="1" dirty="0" smtClean="0">
                <a:latin typeface="+mn-lt"/>
              </a:rPr>
              <a:t>1.  If a p-wave arrives five minutes before the s-wave arrives, how many kilometers from the epicenter is a location?</a:t>
            </a:r>
          </a:p>
        </p:txBody>
      </p:sp>
      <p:sp>
        <p:nvSpPr>
          <p:cNvPr id="39939" name="Rectangle 3"/>
          <p:cNvSpPr>
            <a:spLocks noGrp="1" noChangeArrowheads="1"/>
          </p:cNvSpPr>
          <p:nvPr>
            <p:ph type="body" idx="1"/>
          </p:nvPr>
        </p:nvSpPr>
        <p:spPr>
          <a:xfrm>
            <a:off x="457200" y="1828800"/>
            <a:ext cx="8229600" cy="4525963"/>
          </a:xfrm>
        </p:spPr>
        <p:txBody>
          <a:bodyPr/>
          <a:lstStyle/>
          <a:p>
            <a:pPr algn="ctr">
              <a:buFontTx/>
              <a:buNone/>
            </a:pPr>
            <a:r>
              <a:rPr lang="en-US" sz="4000" smtClean="0">
                <a:solidFill>
                  <a:srgbClr val="FF3300"/>
                </a:solidFill>
                <a:latin typeface="Arial Black" pitchFamily="34" charset="0"/>
              </a:rPr>
              <a:t>The earthquake epicenter is </a:t>
            </a:r>
            <a:r>
              <a:rPr lang="en-US" sz="4000" u="sng" smtClean="0">
                <a:solidFill>
                  <a:srgbClr val="FF3300"/>
                </a:solidFill>
                <a:latin typeface="Arial Black" pitchFamily="34" charset="0"/>
              </a:rPr>
              <a:t>3,400 km</a:t>
            </a:r>
            <a:r>
              <a:rPr lang="en-US" sz="4000" smtClean="0">
                <a:solidFill>
                  <a:srgbClr val="FF3300"/>
                </a:solidFill>
                <a:latin typeface="Arial Black" pitchFamily="34" charset="0"/>
              </a:rPr>
              <a:t> away from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2" descr="http://3dparks.wr.usgs.gov/pp1515/chapter4/saf_Strata.jpg"/>
          <p:cNvPicPr>
            <a:picLocks noChangeAspect="1" noChangeArrowheads="1"/>
          </p:cNvPicPr>
          <p:nvPr/>
        </p:nvPicPr>
        <p:blipFill>
          <a:blip r:embed="rId3" cstate="print"/>
          <a:srcRect/>
          <a:stretch>
            <a:fillRect/>
          </a:stretch>
        </p:blipFill>
        <p:spPr bwMode="auto">
          <a:xfrm>
            <a:off x="3962400" y="-341313"/>
            <a:ext cx="5181600" cy="7199313"/>
          </a:xfrm>
          <a:prstGeom prst="rect">
            <a:avLst/>
          </a:prstGeom>
          <a:noFill/>
          <a:ln w="9525">
            <a:noFill/>
            <a:miter lim="800000"/>
            <a:headEnd/>
            <a:tailEnd/>
          </a:ln>
        </p:spPr>
      </p:pic>
      <p:sp>
        <p:nvSpPr>
          <p:cNvPr id="3" name="Content Placeholder 2"/>
          <p:cNvSpPr>
            <a:spLocks noGrp="1"/>
          </p:cNvSpPr>
          <p:nvPr>
            <p:ph idx="1"/>
          </p:nvPr>
        </p:nvSpPr>
        <p:spPr>
          <a:xfrm>
            <a:off x="0" y="0"/>
            <a:ext cx="3886200" cy="6477000"/>
          </a:xfrm>
        </p:spPr>
        <p:txBody>
          <a:bodyPr>
            <a:normAutofit/>
          </a:bodyPr>
          <a:lstStyle/>
          <a:p>
            <a:pPr>
              <a:buNone/>
            </a:pPr>
            <a:r>
              <a:rPr lang="en-US" sz="4000" b="1" dirty="0"/>
              <a:t>b</a:t>
            </a:r>
            <a:r>
              <a:rPr lang="en-US" sz="4000" b="1" dirty="0" smtClean="0"/>
              <a:t>. </a:t>
            </a:r>
            <a:r>
              <a:rPr lang="en-US" sz="4000" b="1" u="sng" dirty="0" smtClean="0"/>
              <a:t>Folded Strata</a:t>
            </a:r>
            <a:endParaRPr lang="en-US" sz="40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 y="274638"/>
            <a:ext cx="8991600" cy="1143000"/>
          </a:xfrm>
        </p:spPr>
        <p:txBody>
          <a:bodyPr>
            <a:normAutofit fontScale="90000"/>
          </a:bodyPr>
          <a:lstStyle/>
          <a:p>
            <a:pPr algn="l"/>
            <a:r>
              <a:rPr lang="en-US" sz="3600" smtClean="0">
                <a:latin typeface="Gill Sans Ultra Bold Condensed" pitchFamily="34" charset="0"/>
              </a:rPr>
              <a:t>2.  If a p-wave arrives at </a:t>
            </a:r>
            <a:r>
              <a:rPr lang="en-US" sz="3600" smtClean="0">
                <a:solidFill>
                  <a:schemeClr val="accent2"/>
                </a:solidFill>
                <a:latin typeface="Gill Sans Ultra Bold Condensed" pitchFamily="34" charset="0"/>
              </a:rPr>
              <a:t>12:10:00</a:t>
            </a:r>
            <a:r>
              <a:rPr lang="en-US" sz="3600" smtClean="0">
                <a:latin typeface="Gill Sans Ultra Bold Condensed" pitchFamily="34" charset="0"/>
              </a:rPr>
              <a:t> and the s-wave arrives at </a:t>
            </a:r>
            <a:r>
              <a:rPr lang="en-US" sz="3600" smtClean="0">
                <a:solidFill>
                  <a:schemeClr val="accent2"/>
                </a:solidFill>
                <a:latin typeface="Gill Sans Ultra Bold Condensed" pitchFamily="34" charset="0"/>
              </a:rPr>
              <a:t>12:16:20</a:t>
            </a:r>
            <a:r>
              <a:rPr lang="en-US" sz="3600" smtClean="0">
                <a:latin typeface="Gill Sans Ultra Bold Condensed" pitchFamily="34" charset="0"/>
              </a:rPr>
              <a:t>, how many kilometers from the epicenter is a location?</a:t>
            </a:r>
          </a:p>
        </p:txBody>
      </p:sp>
      <p:sp>
        <p:nvSpPr>
          <p:cNvPr id="40963" name="Rectangle 3"/>
          <p:cNvSpPr>
            <a:spLocks noGrp="1" noChangeArrowheads="1"/>
          </p:cNvSpPr>
          <p:nvPr>
            <p:ph type="body" idx="1"/>
          </p:nvPr>
        </p:nvSpPr>
        <p:spPr>
          <a:xfrm>
            <a:off x="457200" y="1905000"/>
            <a:ext cx="8686800" cy="4572000"/>
          </a:xfrm>
        </p:spPr>
        <p:txBody>
          <a:bodyPr/>
          <a:lstStyle/>
          <a:p>
            <a:pPr>
              <a:buFontTx/>
              <a:buNone/>
            </a:pPr>
            <a:r>
              <a:rPr lang="en-US" sz="2800" smtClean="0">
                <a:latin typeface="Arial Black" pitchFamily="34" charset="0"/>
              </a:rPr>
              <a:t>	12 hours	16 minutes	20 seconds</a:t>
            </a:r>
          </a:p>
          <a:p>
            <a:pPr>
              <a:buFontTx/>
              <a:buChar char="-"/>
            </a:pPr>
            <a:r>
              <a:rPr lang="en-US" sz="2800" u="sng" smtClean="0">
                <a:latin typeface="Arial Black" pitchFamily="34" charset="0"/>
              </a:rPr>
              <a:t>12 hours	10 minutes	00 seconds</a:t>
            </a:r>
          </a:p>
          <a:p>
            <a:pPr>
              <a:buFontTx/>
              <a:buNone/>
            </a:pPr>
            <a:r>
              <a:rPr lang="en-US" sz="2800" smtClean="0">
                <a:latin typeface="Arial Black" pitchFamily="34" charset="0"/>
              </a:rPr>
              <a:t>	  </a:t>
            </a:r>
            <a:r>
              <a:rPr lang="en-US" sz="2800" smtClean="0">
                <a:solidFill>
                  <a:schemeClr val="accent2"/>
                </a:solidFill>
                <a:latin typeface="Arial Black" pitchFamily="34" charset="0"/>
              </a:rPr>
              <a:t>0 hours	  6 minutes	20 seconds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srcRect/>
          <a:stretch>
            <a:fillRect/>
          </a:stretch>
        </p:blipFill>
        <p:spPr bwMode="auto">
          <a:xfrm>
            <a:off x="1676400" y="0"/>
            <a:ext cx="5656263" cy="6858000"/>
          </a:xfrm>
          <a:prstGeom prst="rect">
            <a:avLst/>
          </a:prstGeom>
          <a:noFill/>
          <a:ln w="9525">
            <a:noFill/>
            <a:miter lim="800000"/>
            <a:headEnd/>
            <a:tailEnd/>
          </a:ln>
        </p:spPr>
      </p:pic>
      <p:sp>
        <p:nvSpPr>
          <p:cNvPr id="16387" name="Rectangle 3"/>
          <p:cNvSpPr>
            <a:spLocks noChangeArrowheads="1"/>
          </p:cNvSpPr>
          <p:nvPr/>
        </p:nvSpPr>
        <p:spPr bwMode="auto">
          <a:xfrm>
            <a:off x="2133600" y="4724400"/>
            <a:ext cx="76200" cy="1600200"/>
          </a:xfrm>
          <a:prstGeom prst="rect">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500" fill="hold"/>
                                        <p:tgtEl>
                                          <p:spTgt spid="16387"/>
                                        </p:tgtEl>
                                        <p:attrNameLst>
                                          <p:attrName>ppt_x</p:attrName>
                                        </p:attrNameLst>
                                      </p:cBhvr>
                                      <p:tavLst>
                                        <p:tav tm="0">
                                          <p:val>
                                            <p:strVal val="#ppt_x"/>
                                          </p:val>
                                        </p:tav>
                                        <p:tav tm="100000">
                                          <p:val>
                                            <p:strVal val="#ppt_x"/>
                                          </p:val>
                                        </p:tav>
                                      </p:tavLst>
                                    </p:anim>
                                    <p:anim calcmode="lin" valueType="num">
                                      <p:cBhvr additive="base">
                                        <p:cTn id="8" dur="500" fill="hold"/>
                                        <p:tgtEl>
                                          <p:spTgt spid="163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path" presetSubtype="0" accel="50000" decel="50000" fill="hold" grpId="1" nodeType="clickEffect">
                                  <p:stCondLst>
                                    <p:cond delay="0"/>
                                  </p:stCondLst>
                                  <p:childTnLst>
                                    <p:animMotion origin="layout" path="M 0 -3.60777E-7 L 0.2625 -0.28307 " pathEditMode="relative" rAng="0" ptsTypes="AA">
                                      <p:cBhvr>
                                        <p:cTn id="12" dur="2000" fill="hold"/>
                                        <p:tgtEl>
                                          <p:spTgt spid="16387"/>
                                        </p:tgtEl>
                                        <p:attrNameLst>
                                          <p:attrName>ppt_x</p:attrName>
                                          <p:attrName>ppt_y</p:attrName>
                                        </p:attrNameLst>
                                      </p:cBhvr>
                                      <p:rCtr x="131" y="-1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87"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52400" y="274638"/>
            <a:ext cx="8991600" cy="1143000"/>
          </a:xfrm>
        </p:spPr>
        <p:txBody>
          <a:bodyPr>
            <a:normAutofit fontScale="90000"/>
          </a:bodyPr>
          <a:lstStyle/>
          <a:p>
            <a:pPr algn="l"/>
            <a:r>
              <a:rPr lang="en-US" sz="3600" smtClean="0">
                <a:latin typeface="Gill Sans Ultra Bold Condensed" pitchFamily="34" charset="0"/>
              </a:rPr>
              <a:t>2.  If a p-wave arrives at </a:t>
            </a:r>
            <a:r>
              <a:rPr lang="en-US" sz="3600" smtClean="0">
                <a:solidFill>
                  <a:schemeClr val="accent2"/>
                </a:solidFill>
                <a:latin typeface="Gill Sans Ultra Bold Condensed" pitchFamily="34" charset="0"/>
              </a:rPr>
              <a:t>12:10:00</a:t>
            </a:r>
            <a:r>
              <a:rPr lang="en-US" sz="3600" smtClean="0">
                <a:latin typeface="Gill Sans Ultra Bold Condensed" pitchFamily="34" charset="0"/>
              </a:rPr>
              <a:t> and the s-wave arrives at </a:t>
            </a:r>
            <a:r>
              <a:rPr lang="en-US" sz="3600" smtClean="0">
                <a:solidFill>
                  <a:schemeClr val="accent2"/>
                </a:solidFill>
                <a:latin typeface="Gill Sans Ultra Bold Condensed" pitchFamily="34" charset="0"/>
              </a:rPr>
              <a:t>12:16:20</a:t>
            </a:r>
            <a:r>
              <a:rPr lang="en-US" sz="3600" smtClean="0">
                <a:latin typeface="Gill Sans Ultra Bold Condensed" pitchFamily="34" charset="0"/>
              </a:rPr>
              <a:t>, how many kilometers from the epicenter is a location?</a:t>
            </a:r>
          </a:p>
        </p:txBody>
      </p:sp>
      <p:sp>
        <p:nvSpPr>
          <p:cNvPr id="17411" name="Rectangle 3"/>
          <p:cNvSpPr>
            <a:spLocks noGrp="1" noChangeArrowheads="1"/>
          </p:cNvSpPr>
          <p:nvPr>
            <p:ph type="body" idx="1"/>
          </p:nvPr>
        </p:nvSpPr>
        <p:spPr>
          <a:xfrm>
            <a:off x="457200" y="1905000"/>
            <a:ext cx="8686800" cy="4572000"/>
          </a:xfrm>
        </p:spPr>
        <p:txBody>
          <a:bodyPr/>
          <a:lstStyle/>
          <a:p>
            <a:pPr>
              <a:buFontTx/>
              <a:buNone/>
            </a:pPr>
            <a:r>
              <a:rPr lang="en-US" sz="2800" smtClean="0">
                <a:latin typeface="Arial Black" pitchFamily="34" charset="0"/>
              </a:rPr>
              <a:t>	12 hours	16 minutes	20 seconds</a:t>
            </a:r>
          </a:p>
          <a:p>
            <a:pPr>
              <a:buFontTx/>
              <a:buChar char="-"/>
            </a:pPr>
            <a:r>
              <a:rPr lang="en-US" sz="2800" u="sng" smtClean="0">
                <a:latin typeface="Arial Black" pitchFamily="34" charset="0"/>
              </a:rPr>
              <a:t>12 hours	10 minutes	00 seconds</a:t>
            </a:r>
          </a:p>
          <a:p>
            <a:pPr>
              <a:buFontTx/>
              <a:buNone/>
            </a:pPr>
            <a:r>
              <a:rPr lang="en-US" sz="2800" smtClean="0">
                <a:latin typeface="Arial Black" pitchFamily="34" charset="0"/>
              </a:rPr>
              <a:t>	  </a:t>
            </a:r>
            <a:r>
              <a:rPr lang="en-US" sz="2800" smtClean="0">
                <a:solidFill>
                  <a:schemeClr val="accent2"/>
                </a:solidFill>
                <a:latin typeface="Arial Black" pitchFamily="34" charset="0"/>
              </a:rPr>
              <a:t>0 hours	  6 minutes	20 seconds</a:t>
            </a:r>
          </a:p>
          <a:p>
            <a:pPr>
              <a:buFontTx/>
              <a:buNone/>
            </a:pPr>
            <a:endParaRPr lang="en-US" sz="2800" smtClean="0">
              <a:solidFill>
                <a:schemeClr val="accent2"/>
              </a:solidFill>
              <a:latin typeface="Arial Black" pitchFamily="34" charset="0"/>
            </a:endParaRPr>
          </a:p>
          <a:p>
            <a:pPr>
              <a:buFontTx/>
              <a:buNone/>
            </a:pPr>
            <a:r>
              <a:rPr lang="en-US" sz="3600" smtClean="0">
                <a:solidFill>
                  <a:schemeClr val="accent2"/>
                </a:solidFill>
                <a:latin typeface="Arial Black" pitchFamily="34" charset="0"/>
              </a:rPr>
              <a:t>The earthquake occurred           </a:t>
            </a:r>
            <a:r>
              <a:rPr lang="en-US" sz="3600" u="sng" smtClean="0">
                <a:solidFill>
                  <a:schemeClr val="accent2"/>
                </a:solidFill>
                <a:latin typeface="Arial Black" pitchFamily="34" charset="0"/>
              </a:rPr>
              <a:t>4,800 km</a:t>
            </a:r>
            <a:r>
              <a:rPr lang="en-US" sz="3600" smtClean="0">
                <a:solidFill>
                  <a:schemeClr val="accent2"/>
                </a:solidFill>
                <a:latin typeface="Arial Black" pitchFamily="34" charset="0"/>
              </a:rPr>
              <a:t> away from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dissolve">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dissolve">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dissolve">
                                      <p:cBhvr>
                                        <p:cTn id="22"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4638"/>
            <a:ext cx="8458200" cy="1143000"/>
          </a:xfrm>
        </p:spPr>
        <p:txBody>
          <a:bodyPr>
            <a:normAutofit fontScale="90000"/>
          </a:bodyPr>
          <a:lstStyle/>
          <a:p>
            <a:pPr algn="l"/>
            <a:r>
              <a:rPr lang="en-US" sz="3200" smtClean="0">
                <a:latin typeface="Gill Sans Ultra Bold Condensed" pitchFamily="34" charset="0"/>
              </a:rPr>
              <a:t>3.  An earthquake epicenter is 2,600 km from a location.  If the p-wave arrives at 9:00:20, what time will the s-wave arrive?</a:t>
            </a:r>
          </a:p>
        </p:txBody>
      </p:sp>
      <p:sp>
        <p:nvSpPr>
          <p:cNvPr id="44035" name="Rectangle 3"/>
          <p:cNvSpPr>
            <a:spLocks noGrp="1" noChangeArrowheads="1"/>
          </p:cNvSpPr>
          <p:nvPr>
            <p:ph type="body" idx="1"/>
          </p:nvPr>
        </p:nvSpPr>
        <p:spPr>
          <a:xfrm>
            <a:off x="457200" y="1752600"/>
            <a:ext cx="8229600" cy="4525963"/>
          </a:xfrm>
        </p:spPr>
        <p:txBody>
          <a:bodyPr/>
          <a:lstStyle/>
          <a:p>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a:stretch>
            <a:fillRect/>
          </a:stretch>
        </p:blipFill>
        <p:spPr bwMode="auto">
          <a:xfrm>
            <a:off x="1676400" y="0"/>
            <a:ext cx="5656263" cy="6858000"/>
          </a:xfrm>
          <a:prstGeom prst="rect">
            <a:avLst/>
          </a:prstGeom>
          <a:noFill/>
          <a:ln w="9525">
            <a:noFill/>
            <a:miter lim="800000"/>
            <a:headEnd/>
            <a:tailEnd/>
          </a:ln>
        </p:spPr>
      </p:pic>
      <p:sp>
        <p:nvSpPr>
          <p:cNvPr id="20484" name="Oval 4"/>
          <p:cNvSpPr>
            <a:spLocks noChangeArrowheads="1"/>
          </p:cNvSpPr>
          <p:nvPr/>
        </p:nvSpPr>
        <p:spPr bwMode="auto">
          <a:xfrm>
            <a:off x="3429000" y="6324600"/>
            <a:ext cx="152400" cy="76200"/>
          </a:xfrm>
          <a:prstGeom prst="ellipse">
            <a:avLst/>
          </a:prstGeom>
          <a:solidFill>
            <a:srgbClr val="FF3300"/>
          </a:solidFill>
          <a:ln w="9525">
            <a:solidFill>
              <a:schemeClr val="tx1"/>
            </a:solidFill>
            <a:round/>
            <a:headEnd/>
            <a:tailEnd/>
          </a:ln>
        </p:spPr>
        <p:txBody>
          <a:bodyPr wrap="none" anchor="ctr"/>
          <a:lstStyle/>
          <a:p>
            <a:endParaRPr lang="en-US"/>
          </a:p>
        </p:txBody>
      </p:sp>
      <p:sp>
        <p:nvSpPr>
          <p:cNvPr id="20485" name="Line 5"/>
          <p:cNvSpPr>
            <a:spLocks noChangeShapeType="1"/>
          </p:cNvSpPr>
          <p:nvPr/>
        </p:nvSpPr>
        <p:spPr bwMode="auto">
          <a:xfrm>
            <a:off x="3505200" y="4114800"/>
            <a:ext cx="0" cy="990600"/>
          </a:xfrm>
          <a:prstGeom prst="line">
            <a:avLst/>
          </a:prstGeom>
          <a:noFill/>
          <a:ln w="50800">
            <a:solidFill>
              <a:srgbClr val="FF0000"/>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wipe(down)">
                                      <p:cBhvr>
                                        <p:cTn id="7" dur="580">
                                          <p:stCondLst>
                                            <p:cond delay="0"/>
                                          </p:stCondLst>
                                        </p:cTn>
                                        <p:tgtEl>
                                          <p:spTgt spid="20484"/>
                                        </p:tgtEl>
                                      </p:cBhvr>
                                    </p:animEffect>
                                    <p:anim calcmode="lin" valueType="num">
                                      <p:cBhvr>
                                        <p:cTn id="8" dur="1822" tmFilter="0,0; 0.14,0.36; 0.43,0.73; 0.71,0.91; 1.0,1.0">
                                          <p:stCondLst>
                                            <p:cond delay="0"/>
                                          </p:stCondLst>
                                        </p:cTn>
                                        <p:tgtEl>
                                          <p:spTgt spid="2048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48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48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48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484"/>
                                        </p:tgtEl>
                                        <p:attrNameLst>
                                          <p:attrName>ppt_y</p:attrName>
                                        </p:attrNameLst>
                                      </p:cBhvr>
                                      <p:tavLst>
                                        <p:tav tm="0" fmla="#ppt_y-sin(pi*$)/81">
                                          <p:val>
                                            <p:fltVal val="0"/>
                                          </p:val>
                                        </p:tav>
                                        <p:tav tm="100000">
                                          <p:val>
                                            <p:fltVal val="1"/>
                                          </p:val>
                                        </p:tav>
                                      </p:tavLst>
                                    </p:anim>
                                    <p:animScale>
                                      <p:cBhvr>
                                        <p:cTn id="13" dur="26">
                                          <p:stCondLst>
                                            <p:cond delay="650"/>
                                          </p:stCondLst>
                                        </p:cTn>
                                        <p:tgtEl>
                                          <p:spTgt spid="20484"/>
                                        </p:tgtEl>
                                      </p:cBhvr>
                                      <p:to x="100000" y="60000"/>
                                    </p:animScale>
                                    <p:animScale>
                                      <p:cBhvr>
                                        <p:cTn id="14" dur="166" decel="50000">
                                          <p:stCondLst>
                                            <p:cond delay="676"/>
                                          </p:stCondLst>
                                        </p:cTn>
                                        <p:tgtEl>
                                          <p:spTgt spid="20484"/>
                                        </p:tgtEl>
                                      </p:cBhvr>
                                      <p:to x="100000" y="100000"/>
                                    </p:animScale>
                                    <p:animScale>
                                      <p:cBhvr>
                                        <p:cTn id="15" dur="26">
                                          <p:stCondLst>
                                            <p:cond delay="1312"/>
                                          </p:stCondLst>
                                        </p:cTn>
                                        <p:tgtEl>
                                          <p:spTgt spid="20484"/>
                                        </p:tgtEl>
                                      </p:cBhvr>
                                      <p:to x="100000" y="80000"/>
                                    </p:animScale>
                                    <p:animScale>
                                      <p:cBhvr>
                                        <p:cTn id="16" dur="166" decel="50000">
                                          <p:stCondLst>
                                            <p:cond delay="1338"/>
                                          </p:stCondLst>
                                        </p:cTn>
                                        <p:tgtEl>
                                          <p:spTgt spid="20484"/>
                                        </p:tgtEl>
                                      </p:cBhvr>
                                      <p:to x="100000" y="100000"/>
                                    </p:animScale>
                                    <p:animScale>
                                      <p:cBhvr>
                                        <p:cTn id="17" dur="26">
                                          <p:stCondLst>
                                            <p:cond delay="1642"/>
                                          </p:stCondLst>
                                        </p:cTn>
                                        <p:tgtEl>
                                          <p:spTgt spid="20484"/>
                                        </p:tgtEl>
                                      </p:cBhvr>
                                      <p:to x="100000" y="90000"/>
                                    </p:animScale>
                                    <p:animScale>
                                      <p:cBhvr>
                                        <p:cTn id="18" dur="166" decel="50000">
                                          <p:stCondLst>
                                            <p:cond delay="1668"/>
                                          </p:stCondLst>
                                        </p:cTn>
                                        <p:tgtEl>
                                          <p:spTgt spid="20484"/>
                                        </p:tgtEl>
                                      </p:cBhvr>
                                      <p:to x="100000" y="100000"/>
                                    </p:animScale>
                                    <p:animScale>
                                      <p:cBhvr>
                                        <p:cTn id="19" dur="26">
                                          <p:stCondLst>
                                            <p:cond delay="1808"/>
                                          </p:stCondLst>
                                        </p:cTn>
                                        <p:tgtEl>
                                          <p:spTgt spid="20484"/>
                                        </p:tgtEl>
                                      </p:cBhvr>
                                      <p:to x="100000" y="95000"/>
                                    </p:animScale>
                                    <p:animScale>
                                      <p:cBhvr>
                                        <p:cTn id="20" dur="166" decel="50000">
                                          <p:stCondLst>
                                            <p:cond delay="1834"/>
                                          </p:stCondLst>
                                        </p:cTn>
                                        <p:tgtEl>
                                          <p:spTgt spid="2048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0485"/>
                                        </p:tgtEl>
                                        <p:attrNameLst>
                                          <p:attrName>style.visibility</p:attrName>
                                        </p:attrNameLst>
                                      </p:cBhvr>
                                      <p:to>
                                        <p:strVal val="visible"/>
                                      </p:to>
                                    </p:set>
                                    <p:animEffect transition="in" filter="dissolve">
                                      <p:cBhvr>
                                        <p:cTn id="25" dur="500"/>
                                        <p:tgtEl>
                                          <p:spTgt spid="20485"/>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1" nodeType="clickEffect">
                                  <p:stCondLst>
                                    <p:cond delay="0"/>
                                  </p:stCondLst>
                                  <p:childTnLst>
                                    <p:animMotion origin="layout" path="M -3.33333E-6 4.16281E-7 L -0.14166 0.17761 " pathEditMode="relative" ptsTypes="AA">
                                      <p:cBhvr>
                                        <p:cTn id="29" dur="2000" fill="hold"/>
                                        <p:tgtEl>
                                          <p:spTgt spid="2048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5" grpId="0" animBg="1"/>
      <p:bldP spid="20485"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8458200" cy="1143000"/>
          </a:xfrm>
        </p:spPr>
        <p:txBody>
          <a:bodyPr>
            <a:normAutofit fontScale="90000"/>
          </a:bodyPr>
          <a:lstStyle/>
          <a:p>
            <a:pPr algn="l"/>
            <a:r>
              <a:rPr lang="en-US" sz="3200" smtClean="0">
                <a:solidFill>
                  <a:srgbClr val="009900"/>
                </a:solidFill>
                <a:latin typeface="Gill Sans Ultra Bold Condensed" pitchFamily="34" charset="0"/>
              </a:rPr>
              <a:t>3.  An earthquake epicenter is 2,600 km from a location.  If the p-wave arrives at 9:00:20, what time will the s-wave arrive?</a:t>
            </a:r>
          </a:p>
        </p:txBody>
      </p:sp>
      <p:sp>
        <p:nvSpPr>
          <p:cNvPr id="21507" name="Rectangle 3"/>
          <p:cNvSpPr>
            <a:spLocks noGrp="1" noChangeArrowheads="1"/>
          </p:cNvSpPr>
          <p:nvPr>
            <p:ph type="body" idx="1"/>
          </p:nvPr>
        </p:nvSpPr>
        <p:spPr>
          <a:xfrm>
            <a:off x="457200" y="1752600"/>
            <a:ext cx="8229600" cy="4525963"/>
          </a:xfrm>
        </p:spPr>
        <p:txBody>
          <a:bodyPr/>
          <a:lstStyle/>
          <a:p>
            <a:pPr>
              <a:lnSpc>
                <a:spcPct val="90000"/>
              </a:lnSpc>
              <a:buFontTx/>
              <a:buNone/>
            </a:pPr>
            <a:r>
              <a:rPr lang="en-US" smtClean="0">
                <a:latin typeface="Arial Black" pitchFamily="34" charset="0"/>
              </a:rPr>
              <a:t>There will be 4 minutes between    p-wave and s-wave arrival.</a:t>
            </a:r>
          </a:p>
          <a:p>
            <a:pPr>
              <a:lnSpc>
                <a:spcPct val="90000"/>
              </a:lnSpc>
              <a:buFontTx/>
              <a:buNone/>
            </a:pPr>
            <a:endParaRPr lang="en-US" smtClean="0">
              <a:latin typeface="Arial Black" pitchFamily="34" charset="0"/>
            </a:endParaRPr>
          </a:p>
          <a:p>
            <a:pPr>
              <a:lnSpc>
                <a:spcPct val="90000"/>
              </a:lnSpc>
              <a:buFontTx/>
              <a:buNone/>
            </a:pPr>
            <a:r>
              <a:rPr lang="en-US" smtClean="0">
                <a:latin typeface="Arial Black" pitchFamily="34" charset="0"/>
              </a:rPr>
              <a:t>	9 hours  0 minutes	 20 seconds</a:t>
            </a:r>
          </a:p>
          <a:p>
            <a:pPr>
              <a:lnSpc>
                <a:spcPct val="90000"/>
              </a:lnSpc>
              <a:buFontTx/>
              <a:buNone/>
            </a:pPr>
            <a:r>
              <a:rPr lang="en-US" u="sng" smtClean="0">
                <a:latin typeface="Arial Black" pitchFamily="34" charset="0"/>
              </a:rPr>
              <a:t>+ 0 hours  4 minutes    0 seconds</a:t>
            </a:r>
          </a:p>
          <a:p>
            <a:pPr>
              <a:lnSpc>
                <a:spcPct val="90000"/>
              </a:lnSpc>
              <a:buFontTx/>
              <a:buNone/>
            </a:pPr>
            <a:r>
              <a:rPr lang="en-US" smtClean="0">
                <a:latin typeface="Arial Black" pitchFamily="34" charset="0"/>
              </a:rPr>
              <a:t>	9 hours   4 minutes 20 seconds</a:t>
            </a:r>
          </a:p>
          <a:p>
            <a:pPr>
              <a:lnSpc>
                <a:spcPct val="90000"/>
              </a:lnSpc>
              <a:buFontTx/>
              <a:buNone/>
            </a:pPr>
            <a:endParaRPr lang="en-US" smtClean="0">
              <a:latin typeface="Arial Black" pitchFamily="34" charset="0"/>
            </a:endParaRPr>
          </a:p>
          <a:p>
            <a:pPr>
              <a:lnSpc>
                <a:spcPct val="90000"/>
              </a:lnSpc>
              <a:buFontTx/>
              <a:buNone/>
            </a:pPr>
            <a:r>
              <a:rPr lang="en-US" smtClean="0">
                <a:latin typeface="Arial Black" pitchFamily="34" charset="0"/>
              </a:rPr>
              <a:t>Or  </a:t>
            </a:r>
            <a:r>
              <a:rPr lang="en-US" sz="4000" u="sng" smtClean="0">
                <a:solidFill>
                  <a:srgbClr val="009900"/>
                </a:solidFill>
                <a:latin typeface="Arial Black" pitchFamily="34" charset="0"/>
              </a:rPr>
              <a:t>9:04:20</a:t>
            </a:r>
          </a:p>
          <a:p>
            <a:pPr>
              <a:lnSpc>
                <a:spcPct val="90000"/>
              </a:lnSpc>
              <a:buFontTx/>
              <a:buNone/>
            </a:pPr>
            <a:endParaRPr lang="en-US" sz="4000" u="sng" smtClean="0">
              <a:solidFill>
                <a:srgbClr val="009900"/>
              </a:solidFill>
              <a:latin typeface="Arial Black" pitchFamily="34" charset="0"/>
            </a:endParaRPr>
          </a:p>
          <a:p>
            <a:pPr lvl="1">
              <a:lnSpc>
                <a:spcPct val="90000"/>
              </a:lnSpc>
              <a:buFontTx/>
              <a:buNone/>
            </a:pPr>
            <a:endParaRPr lang="en-US" smtClean="0">
              <a:latin typeface="Arial Black" pitchFamily="34" charset="0"/>
            </a:endParaRPr>
          </a:p>
          <a:p>
            <a:pPr lvl="1">
              <a:lnSpc>
                <a:spcPct val="90000"/>
              </a:lnSpc>
              <a:buFontTx/>
              <a:buNone/>
            </a:pPr>
            <a:endParaRPr lang="en-US" smtClean="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dissolve">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dissolve">
                                      <p:cBhvr>
                                        <p:cTn id="12" dur="500"/>
                                        <p:tgtEl>
                                          <p:spTgt spid="215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animEffect transition="in" filter="dissolve">
                                      <p:cBhvr>
                                        <p:cTn id="17" dur="500"/>
                                        <p:tgtEl>
                                          <p:spTgt spid="2150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507">
                                            <p:txEl>
                                              <p:pRg st="4" end="4"/>
                                            </p:txEl>
                                          </p:spTgt>
                                        </p:tgtEl>
                                        <p:attrNameLst>
                                          <p:attrName>style.visibility</p:attrName>
                                        </p:attrNameLst>
                                      </p:cBhvr>
                                      <p:to>
                                        <p:strVal val="visible"/>
                                      </p:to>
                                    </p:set>
                                    <p:animEffect transition="in" filter="dissolve">
                                      <p:cBhvr>
                                        <p:cTn id="22" dur="500"/>
                                        <p:tgtEl>
                                          <p:spTgt spid="2150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animEffect transition="in" filter="dissolve">
                                      <p:cBhvr>
                                        <p:cTn id="27" dur="5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52400" y="274638"/>
            <a:ext cx="8686800" cy="1143000"/>
          </a:xfrm>
        </p:spPr>
        <p:txBody>
          <a:bodyPr>
            <a:normAutofit fontScale="90000"/>
          </a:bodyPr>
          <a:lstStyle/>
          <a:p>
            <a:pPr algn="l"/>
            <a:r>
              <a:rPr lang="en-US" sz="3600" smtClean="0">
                <a:solidFill>
                  <a:schemeClr val="accent2"/>
                </a:solidFill>
                <a:latin typeface="Gill Sans Ultra Bold Condensed" pitchFamily="34" charset="0"/>
              </a:rPr>
              <a:t>4.  An earthquake epicenter is 5,200 km from a location.  If the s-wave arrives at 1:20:20, what time did the p-wave arrive?</a:t>
            </a:r>
          </a:p>
        </p:txBody>
      </p:sp>
      <p:sp>
        <p:nvSpPr>
          <p:cNvPr id="47107" name="Rectangle 3"/>
          <p:cNvSpPr>
            <a:spLocks noGrp="1" noChangeArrowheads="1"/>
          </p:cNvSpPr>
          <p:nvPr>
            <p:ph type="body" idx="1"/>
          </p:nvPr>
        </p:nvSpPr>
        <p:spPr>
          <a:xfrm>
            <a:off x="457200" y="1905000"/>
            <a:ext cx="8229600" cy="4525963"/>
          </a:xfrm>
        </p:spPr>
        <p:txBody>
          <a:bodyPr/>
          <a:lstStyle/>
          <a:p>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cstate="print"/>
          <a:srcRect/>
          <a:stretch>
            <a:fillRect/>
          </a:stretch>
        </p:blipFill>
        <p:spPr bwMode="auto">
          <a:xfrm>
            <a:off x="1676400" y="0"/>
            <a:ext cx="5656263" cy="6858000"/>
          </a:xfrm>
          <a:prstGeom prst="rect">
            <a:avLst/>
          </a:prstGeom>
          <a:noFill/>
          <a:ln w="9525">
            <a:noFill/>
            <a:miter lim="800000"/>
            <a:headEnd/>
            <a:tailEnd/>
          </a:ln>
        </p:spPr>
      </p:pic>
      <p:sp>
        <p:nvSpPr>
          <p:cNvPr id="22531" name="Oval 3"/>
          <p:cNvSpPr>
            <a:spLocks noChangeArrowheads="1"/>
          </p:cNvSpPr>
          <p:nvPr/>
        </p:nvSpPr>
        <p:spPr bwMode="auto">
          <a:xfrm>
            <a:off x="4724400" y="6324600"/>
            <a:ext cx="76200" cy="76200"/>
          </a:xfrm>
          <a:prstGeom prst="ellipse">
            <a:avLst/>
          </a:prstGeom>
          <a:solidFill>
            <a:srgbClr val="FF3300"/>
          </a:solidFill>
          <a:ln w="9525">
            <a:solidFill>
              <a:schemeClr val="tx1"/>
            </a:solidFill>
            <a:round/>
            <a:headEnd/>
            <a:tailEnd/>
          </a:ln>
        </p:spPr>
        <p:txBody>
          <a:bodyPr wrap="none" anchor="ctr"/>
          <a:lstStyle/>
          <a:p>
            <a:endParaRPr lang="en-US"/>
          </a:p>
        </p:txBody>
      </p:sp>
      <p:sp>
        <p:nvSpPr>
          <p:cNvPr id="22532" name="Line 4"/>
          <p:cNvSpPr>
            <a:spLocks noChangeShapeType="1"/>
          </p:cNvSpPr>
          <p:nvPr/>
        </p:nvSpPr>
        <p:spPr bwMode="auto">
          <a:xfrm>
            <a:off x="4800600" y="2514600"/>
            <a:ext cx="0" cy="1676400"/>
          </a:xfrm>
          <a:prstGeom prst="line">
            <a:avLst/>
          </a:prstGeom>
          <a:noFill/>
          <a:ln w="50800">
            <a:solidFill>
              <a:srgbClr val="FF0000"/>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wipe(down)">
                                      <p:cBhvr>
                                        <p:cTn id="7" dur="580">
                                          <p:stCondLst>
                                            <p:cond delay="0"/>
                                          </p:stCondLst>
                                        </p:cTn>
                                        <p:tgtEl>
                                          <p:spTgt spid="22531"/>
                                        </p:tgtEl>
                                      </p:cBhvr>
                                    </p:animEffect>
                                    <p:anim calcmode="lin" valueType="num">
                                      <p:cBhvr>
                                        <p:cTn id="8" dur="1822" tmFilter="0,0; 0.14,0.36; 0.43,0.73; 0.71,0.91; 1.0,1.0">
                                          <p:stCondLst>
                                            <p:cond delay="0"/>
                                          </p:stCondLst>
                                        </p:cTn>
                                        <p:tgtEl>
                                          <p:spTgt spid="2253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53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53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53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531"/>
                                        </p:tgtEl>
                                        <p:attrNameLst>
                                          <p:attrName>ppt_y</p:attrName>
                                        </p:attrNameLst>
                                      </p:cBhvr>
                                      <p:tavLst>
                                        <p:tav tm="0" fmla="#ppt_y-sin(pi*$)/81">
                                          <p:val>
                                            <p:fltVal val="0"/>
                                          </p:val>
                                        </p:tav>
                                        <p:tav tm="100000">
                                          <p:val>
                                            <p:fltVal val="1"/>
                                          </p:val>
                                        </p:tav>
                                      </p:tavLst>
                                    </p:anim>
                                    <p:animScale>
                                      <p:cBhvr>
                                        <p:cTn id="13" dur="26">
                                          <p:stCondLst>
                                            <p:cond delay="650"/>
                                          </p:stCondLst>
                                        </p:cTn>
                                        <p:tgtEl>
                                          <p:spTgt spid="22531"/>
                                        </p:tgtEl>
                                      </p:cBhvr>
                                      <p:to x="100000" y="60000"/>
                                    </p:animScale>
                                    <p:animScale>
                                      <p:cBhvr>
                                        <p:cTn id="14" dur="166" decel="50000">
                                          <p:stCondLst>
                                            <p:cond delay="676"/>
                                          </p:stCondLst>
                                        </p:cTn>
                                        <p:tgtEl>
                                          <p:spTgt spid="22531"/>
                                        </p:tgtEl>
                                      </p:cBhvr>
                                      <p:to x="100000" y="100000"/>
                                    </p:animScale>
                                    <p:animScale>
                                      <p:cBhvr>
                                        <p:cTn id="15" dur="26">
                                          <p:stCondLst>
                                            <p:cond delay="1312"/>
                                          </p:stCondLst>
                                        </p:cTn>
                                        <p:tgtEl>
                                          <p:spTgt spid="22531"/>
                                        </p:tgtEl>
                                      </p:cBhvr>
                                      <p:to x="100000" y="80000"/>
                                    </p:animScale>
                                    <p:animScale>
                                      <p:cBhvr>
                                        <p:cTn id="16" dur="166" decel="50000">
                                          <p:stCondLst>
                                            <p:cond delay="1338"/>
                                          </p:stCondLst>
                                        </p:cTn>
                                        <p:tgtEl>
                                          <p:spTgt spid="22531"/>
                                        </p:tgtEl>
                                      </p:cBhvr>
                                      <p:to x="100000" y="100000"/>
                                    </p:animScale>
                                    <p:animScale>
                                      <p:cBhvr>
                                        <p:cTn id="17" dur="26">
                                          <p:stCondLst>
                                            <p:cond delay="1642"/>
                                          </p:stCondLst>
                                        </p:cTn>
                                        <p:tgtEl>
                                          <p:spTgt spid="22531"/>
                                        </p:tgtEl>
                                      </p:cBhvr>
                                      <p:to x="100000" y="90000"/>
                                    </p:animScale>
                                    <p:animScale>
                                      <p:cBhvr>
                                        <p:cTn id="18" dur="166" decel="50000">
                                          <p:stCondLst>
                                            <p:cond delay="1668"/>
                                          </p:stCondLst>
                                        </p:cTn>
                                        <p:tgtEl>
                                          <p:spTgt spid="22531"/>
                                        </p:tgtEl>
                                      </p:cBhvr>
                                      <p:to x="100000" y="100000"/>
                                    </p:animScale>
                                    <p:animScale>
                                      <p:cBhvr>
                                        <p:cTn id="19" dur="26">
                                          <p:stCondLst>
                                            <p:cond delay="1808"/>
                                          </p:stCondLst>
                                        </p:cTn>
                                        <p:tgtEl>
                                          <p:spTgt spid="22531"/>
                                        </p:tgtEl>
                                      </p:cBhvr>
                                      <p:to x="100000" y="95000"/>
                                    </p:animScale>
                                    <p:animScale>
                                      <p:cBhvr>
                                        <p:cTn id="20" dur="166" decel="50000">
                                          <p:stCondLst>
                                            <p:cond delay="1834"/>
                                          </p:stCondLst>
                                        </p:cTn>
                                        <p:tgtEl>
                                          <p:spTgt spid="2253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2532"/>
                                        </p:tgtEl>
                                        <p:attrNameLst>
                                          <p:attrName>style.visibility</p:attrName>
                                        </p:attrNameLst>
                                      </p:cBhvr>
                                      <p:to>
                                        <p:strVal val="visible"/>
                                      </p:to>
                                    </p:set>
                                    <p:animEffect transition="in" filter="dissolve">
                                      <p:cBhvr>
                                        <p:cTn id="25" dur="500"/>
                                        <p:tgtEl>
                                          <p:spTgt spid="22532"/>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1" nodeType="clickEffect">
                                  <p:stCondLst>
                                    <p:cond delay="0"/>
                                  </p:stCondLst>
                                  <p:childTnLst>
                                    <p:animMotion origin="layout" path="M 0 3.36725E-6 L -0.28333 0.31082 " pathEditMode="relative" rAng="0" ptsTypes="AA">
                                      <p:cBhvr>
                                        <p:cTn id="29" dur="2000" fill="hold"/>
                                        <p:tgtEl>
                                          <p:spTgt spid="22532"/>
                                        </p:tgtEl>
                                        <p:attrNameLst>
                                          <p:attrName>ppt_x</p:attrName>
                                          <p:attrName>ppt_y</p:attrName>
                                        </p:attrNameLst>
                                      </p:cBhvr>
                                      <p:rCtr x="-142" y="1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2" grpId="0" animBg="1"/>
      <p:bldP spid="22532"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52400" y="274638"/>
            <a:ext cx="8686800" cy="1143000"/>
          </a:xfrm>
        </p:spPr>
        <p:txBody>
          <a:bodyPr>
            <a:normAutofit fontScale="90000"/>
          </a:bodyPr>
          <a:lstStyle/>
          <a:p>
            <a:pPr algn="l"/>
            <a:r>
              <a:rPr lang="en-US" sz="3600" smtClean="0">
                <a:solidFill>
                  <a:schemeClr val="accent2"/>
                </a:solidFill>
                <a:latin typeface="Gill Sans Ultra Bold Condensed" pitchFamily="34" charset="0"/>
              </a:rPr>
              <a:t>4.  An earthquake epicenter is 5,200 km from a location.  If the s-wave arrives at 1:20:20, what time did the p-wave arrive?</a:t>
            </a:r>
          </a:p>
        </p:txBody>
      </p:sp>
      <p:sp>
        <p:nvSpPr>
          <p:cNvPr id="23555" name="Rectangle 3"/>
          <p:cNvSpPr>
            <a:spLocks noGrp="1" noChangeArrowheads="1"/>
          </p:cNvSpPr>
          <p:nvPr>
            <p:ph type="body" idx="1"/>
          </p:nvPr>
        </p:nvSpPr>
        <p:spPr>
          <a:xfrm>
            <a:off x="457200" y="1905000"/>
            <a:ext cx="8229600" cy="4525963"/>
          </a:xfrm>
        </p:spPr>
        <p:txBody>
          <a:bodyPr/>
          <a:lstStyle/>
          <a:p>
            <a:pPr>
              <a:lnSpc>
                <a:spcPct val="90000"/>
              </a:lnSpc>
              <a:buFontTx/>
              <a:buNone/>
            </a:pPr>
            <a:r>
              <a:rPr lang="en-US" smtClean="0">
                <a:latin typeface="Arial Black" pitchFamily="34" charset="0"/>
              </a:rPr>
              <a:t>The p-wave arrives 6 minutes and 40 seconds before the s-wave.</a:t>
            </a:r>
          </a:p>
          <a:p>
            <a:pPr>
              <a:lnSpc>
                <a:spcPct val="90000"/>
              </a:lnSpc>
              <a:buFontTx/>
              <a:buNone/>
            </a:pPr>
            <a:endParaRPr lang="en-US" smtClean="0">
              <a:latin typeface="Arial Black" pitchFamily="34" charset="0"/>
            </a:endParaRPr>
          </a:p>
          <a:p>
            <a:pPr>
              <a:lnSpc>
                <a:spcPct val="90000"/>
              </a:lnSpc>
              <a:buFontTx/>
              <a:buNone/>
            </a:pPr>
            <a:r>
              <a:rPr lang="en-US" smtClean="0">
                <a:latin typeface="Arial Black" pitchFamily="34" charset="0"/>
              </a:rPr>
              <a:t>	1 hour		20 minutes	20 sec</a:t>
            </a:r>
          </a:p>
          <a:p>
            <a:pPr>
              <a:lnSpc>
                <a:spcPct val="90000"/>
              </a:lnSpc>
              <a:buFontTx/>
              <a:buChar char="-"/>
            </a:pPr>
            <a:r>
              <a:rPr lang="en-US" u="sng" smtClean="0">
                <a:latin typeface="Arial Black" pitchFamily="34" charset="0"/>
              </a:rPr>
              <a:t>0 hour		  6 minutes	40 sec</a:t>
            </a:r>
          </a:p>
          <a:p>
            <a:pPr>
              <a:lnSpc>
                <a:spcPct val="90000"/>
              </a:lnSpc>
              <a:buFontTx/>
              <a:buNone/>
            </a:pPr>
            <a:r>
              <a:rPr lang="en-US" smtClean="0">
                <a:solidFill>
                  <a:schemeClr val="accent2"/>
                </a:solidFill>
                <a:latin typeface="Arial Black" pitchFamily="34" charset="0"/>
              </a:rPr>
              <a:t>   1 hour		13 minutes	40 seconds</a:t>
            </a:r>
          </a:p>
          <a:p>
            <a:pPr>
              <a:lnSpc>
                <a:spcPct val="90000"/>
              </a:lnSpc>
              <a:buFontTx/>
              <a:buNone/>
            </a:pPr>
            <a:endParaRPr lang="en-US" smtClean="0">
              <a:solidFill>
                <a:schemeClr val="accent2"/>
              </a:solidFill>
              <a:latin typeface="Arial Black" pitchFamily="34" charset="0"/>
            </a:endParaRPr>
          </a:p>
          <a:p>
            <a:pPr>
              <a:lnSpc>
                <a:spcPct val="90000"/>
              </a:lnSpc>
              <a:buFontTx/>
              <a:buNone/>
            </a:pPr>
            <a:r>
              <a:rPr lang="en-US" smtClean="0">
                <a:latin typeface="Arial Black" pitchFamily="34" charset="0"/>
              </a:rPr>
              <a:t>Or </a:t>
            </a:r>
            <a:r>
              <a:rPr lang="en-US" sz="3600" u="sng" smtClean="0">
                <a:latin typeface="Arial Black" pitchFamily="34" charset="0"/>
              </a:rPr>
              <a:t>1:13:40</a:t>
            </a:r>
          </a:p>
          <a:p>
            <a:pPr>
              <a:lnSpc>
                <a:spcPct val="90000"/>
              </a:lnSpc>
              <a:buFontTx/>
              <a:buNone/>
            </a:pPr>
            <a:endParaRPr lang="en-US" sz="3600" u="sng" smtClean="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dissolve">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dissolve">
                                      <p:cBhvr>
                                        <p:cTn id="12" dur="500"/>
                                        <p:tgtEl>
                                          <p:spTgt spid="235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animEffect transition="in" filter="dissolve">
                                      <p:cBhvr>
                                        <p:cTn id="17" dur="500"/>
                                        <p:tgtEl>
                                          <p:spTgt spid="2355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555">
                                            <p:txEl>
                                              <p:pRg st="4" end="4"/>
                                            </p:txEl>
                                          </p:spTgt>
                                        </p:tgtEl>
                                        <p:attrNameLst>
                                          <p:attrName>style.visibility</p:attrName>
                                        </p:attrNameLst>
                                      </p:cBhvr>
                                      <p:to>
                                        <p:strVal val="visible"/>
                                      </p:to>
                                    </p:set>
                                    <p:animEffect transition="in" filter="dissolve">
                                      <p:cBhvr>
                                        <p:cTn id="22" dur="500"/>
                                        <p:tgtEl>
                                          <p:spTgt spid="2355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555">
                                            <p:txEl>
                                              <p:pRg st="6" end="6"/>
                                            </p:txEl>
                                          </p:spTgt>
                                        </p:tgtEl>
                                        <p:attrNameLst>
                                          <p:attrName>style.visibility</p:attrName>
                                        </p:attrNameLst>
                                      </p:cBhvr>
                                      <p:to>
                                        <p:strVal val="visible"/>
                                      </p:to>
                                    </p:set>
                                    <p:animEffect transition="in" filter="dissolve">
                                      <p:cBhvr>
                                        <p:cTn id="27" dur="500"/>
                                        <p:tgtEl>
                                          <p:spTgt spid="235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457200"/>
            <a:ext cx="9144000" cy="1143000"/>
          </a:xfrm>
        </p:spPr>
        <p:txBody>
          <a:bodyPr>
            <a:normAutofit fontScale="90000"/>
          </a:bodyPr>
          <a:lstStyle/>
          <a:p>
            <a:pPr algn="l"/>
            <a:r>
              <a:rPr lang="en-US" sz="3200" smtClean="0">
                <a:solidFill>
                  <a:srgbClr val="00B050"/>
                </a:solidFill>
                <a:latin typeface="Gill Sans Ultra Bold Condensed" pitchFamily="34" charset="0"/>
              </a:rPr>
              <a:t>5.  If a p-wave arrives 6 mins after an earthquake occurs, how many kilometers is the location from the epicenter?  How long after the p-wave arrives will the s-wave arrive?</a:t>
            </a:r>
          </a:p>
        </p:txBody>
      </p:sp>
      <p:sp>
        <p:nvSpPr>
          <p:cNvPr id="50179" name="Content Placeholder 2"/>
          <p:cNvSpPr>
            <a:spLocks noGrp="1"/>
          </p:cNvSpPr>
          <p:nvPr>
            <p:ph idx="1"/>
          </p:nvPr>
        </p:nvSpPr>
        <p:spPr>
          <a:xfrm>
            <a:off x="533400" y="2179638"/>
            <a:ext cx="8229600" cy="4525962"/>
          </a:xfrm>
        </p:spPr>
        <p:txBody>
          <a:bodyPr/>
          <a:lstStyle/>
          <a:p>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p:txBody>
          <a:bodyPr/>
          <a:lstStyle/>
          <a:p>
            <a:pPr eaLnBrk="1" hangingPunct="1"/>
            <a:endParaRPr lang="en-US" smtClean="0"/>
          </a:p>
        </p:txBody>
      </p:sp>
      <p:pic>
        <p:nvPicPr>
          <p:cNvPr id="17411" name="Picture 2" descr="http://faculty.ksu.edu.sa/alhomadhi/Structural%20Geology/Faulted%20Strata.jpg"/>
          <p:cNvPicPr>
            <a:picLocks noChangeAspect="1" noChangeArrowheads="1"/>
          </p:cNvPicPr>
          <p:nvPr/>
        </p:nvPicPr>
        <p:blipFill>
          <a:blip r:embed="rId3" cstate="print">
            <a:lum contrast="6000"/>
          </a:blip>
          <a:srcRect/>
          <a:stretch>
            <a:fillRect/>
          </a:stretch>
        </p:blipFill>
        <p:spPr bwMode="auto">
          <a:xfrm>
            <a:off x="304800" y="609600"/>
            <a:ext cx="8534400" cy="6400800"/>
          </a:xfrm>
          <a:prstGeom prst="rect">
            <a:avLst/>
          </a:prstGeom>
          <a:noFill/>
          <a:ln w="9525">
            <a:noFill/>
            <a:miter lim="800000"/>
            <a:headEnd/>
            <a:tailEnd/>
          </a:ln>
        </p:spPr>
      </p:pic>
      <p:sp>
        <p:nvSpPr>
          <p:cNvPr id="17412" name="TextBox 4"/>
          <p:cNvSpPr txBox="1">
            <a:spLocks noChangeArrowheads="1"/>
          </p:cNvSpPr>
          <p:nvPr/>
        </p:nvSpPr>
        <p:spPr bwMode="auto">
          <a:xfrm>
            <a:off x="0" y="0"/>
            <a:ext cx="4114800" cy="646331"/>
          </a:xfrm>
          <a:prstGeom prst="rect">
            <a:avLst/>
          </a:prstGeom>
          <a:noFill/>
          <a:ln w="9525">
            <a:noFill/>
            <a:miter lim="800000"/>
            <a:headEnd/>
            <a:tailEnd/>
          </a:ln>
        </p:spPr>
        <p:txBody>
          <a:bodyPr wrap="square">
            <a:spAutoFit/>
          </a:bodyPr>
          <a:lstStyle/>
          <a:p>
            <a:r>
              <a:rPr lang="en-US" sz="3600" b="1" dirty="0">
                <a:latin typeface="Calibri" pitchFamily="34" charset="0"/>
              </a:rPr>
              <a:t>c</a:t>
            </a:r>
            <a:r>
              <a:rPr lang="en-US" sz="3600" b="1" dirty="0" smtClean="0">
                <a:latin typeface="Calibri" pitchFamily="34" charset="0"/>
              </a:rPr>
              <a:t>.  </a:t>
            </a:r>
            <a:r>
              <a:rPr lang="en-US" sz="3600" b="1" u="sng" dirty="0">
                <a:latin typeface="Calibri" pitchFamily="34" charset="0"/>
              </a:rPr>
              <a:t>Faulted Strata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cstate="print"/>
          <a:srcRect/>
          <a:stretch>
            <a:fillRect/>
          </a:stretch>
        </p:blipFill>
        <p:spPr bwMode="auto">
          <a:xfrm>
            <a:off x="1676400" y="0"/>
            <a:ext cx="5656263" cy="6858000"/>
          </a:xfrm>
          <a:prstGeom prst="rect">
            <a:avLst/>
          </a:prstGeom>
          <a:noFill/>
          <a:ln w="9525">
            <a:noFill/>
            <a:miter lim="800000"/>
            <a:headEnd/>
            <a:tailEnd/>
          </a:ln>
        </p:spPr>
      </p:pic>
      <p:sp>
        <p:nvSpPr>
          <p:cNvPr id="22531" name="Oval 3"/>
          <p:cNvSpPr>
            <a:spLocks noChangeArrowheads="1"/>
          </p:cNvSpPr>
          <p:nvPr/>
        </p:nvSpPr>
        <p:spPr bwMode="auto">
          <a:xfrm>
            <a:off x="3733800" y="6248400"/>
            <a:ext cx="76200" cy="76200"/>
          </a:xfrm>
          <a:prstGeom prst="ellipse">
            <a:avLst/>
          </a:prstGeom>
          <a:solidFill>
            <a:srgbClr val="FF3300"/>
          </a:solidFill>
          <a:ln w="9525">
            <a:solidFill>
              <a:schemeClr val="tx1"/>
            </a:solidFill>
            <a:round/>
            <a:headEnd/>
            <a:tailEnd/>
          </a:ln>
        </p:spPr>
        <p:txBody>
          <a:bodyPr wrap="none" anchor="ctr"/>
          <a:lstStyle/>
          <a:p>
            <a:endParaRPr lang="en-US"/>
          </a:p>
        </p:txBody>
      </p:sp>
      <p:sp>
        <p:nvSpPr>
          <p:cNvPr id="22532" name="Line 4"/>
          <p:cNvSpPr>
            <a:spLocks noChangeShapeType="1"/>
          </p:cNvSpPr>
          <p:nvPr/>
        </p:nvSpPr>
        <p:spPr bwMode="auto">
          <a:xfrm>
            <a:off x="2209800" y="4876800"/>
            <a:ext cx="1600200" cy="0"/>
          </a:xfrm>
          <a:prstGeom prst="line">
            <a:avLst/>
          </a:prstGeom>
          <a:noFill/>
          <a:ln w="50800">
            <a:solidFill>
              <a:srgbClr val="FF0000"/>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ipe(left)">
                                      <p:cBhvr>
                                        <p:cTn id="7" dur="500"/>
                                        <p:tgtEl>
                                          <p:spTgt spid="225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31"/>
                                        </p:tgtEl>
                                        <p:attrNameLst>
                                          <p:attrName>style.visibility</p:attrName>
                                        </p:attrNameLst>
                                      </p:cBhvr>
                                      <p:to>
                                        <p:strVal val="visible"/>
                                      </p:to>
                                    </p:set>
                                    <p:animEffect transition="in" filter="dissolve">
                                      <p:cBhvr>
                                        <p:cTn id="12"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457200"/>
            <a:ext cx="9144000" cy="1143000"/>
          </a:xfrm>
        </p:spPr>
        <p:txBody>
          <a:bodyPr>
            <a:normAutofit fontScale="90000"/>
          </a:bodyPr>
          <a:lstStyle/>
          <a:p>
            <a:pPr algn="l"/>
            <a:r>
              <a:rPr lang="en-US" sz="3200" smtClean="0">
                <a:solidFill>
                  <a:srgbClr val="00B050"/>
                </a:solidFill>
                <a:latin typeface="Gill Sans Ultra Bold Condensed" pitchFamily="34" charset="0"/>
              </a:rPr>
              <a:t>5.  If a p-wave arrives 6 mins after an earthquake occurs, how many kilometers is the location from the epicenter?  How long after the p-wave arrives will the s-wave arrive?</a:t>
            </a:r>
          </a:p>
        </p:txBody>
      </p:sp>
      <p:sp>
        <p:nvSpPr>
          <p:cNvPr id="52227" name="Content Placeholder 2"/>
          <p:cNvSpPr>
            <a:spLocks noGrp="1"/>
          </p:cNvSpPr>
          <p:nvPr>
            <p:ph idx="1"/>
          </p:nvPr>
        </p:nvSpPr>
        <p:spPr>
          <a:xfrm>
            <a:off x="533400" y="2179638"/>
            <a:ext cx="8229600" cy="4525962"/>
          </a:xfrm>
        </p:spPr>
        <p:txBody>
          <a:bodyPr/>
          <a:lstStyle/>
          <a:p>
            <a:r>
              <a:rPr lang="en-US" smtClean="0">
                <a:latin typeface="Arial Black" pitchFamily="34" charset="0"/>
              </a:rPr>
              <a:t>The epicenter is </a:t>
            </a:r>
            <a:r>
              <a:rPr lang="en-US" u="sng" smtClean="0">
                <a:latin typeface="Arial Black" pitchFamily="34" charset="0"/>
              </a:rPr>
              <a:t>3,200 km </a:t>
            </a:r>
            <a:r>
              <a:rPr lang="en-US" smtClean="0">
                <a:latin typeface="Arial Black" pitchFamily="34" charset="0"/>
              </a:rPr>
              <a:t>away.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cstate="print"/>
          <a:srcRect/>
          <a:stretch>
            <a:fillRect/>
          </a:stretch>
        </p:blipFill>
        <p:spPr bwMode="auto">
          <a:xfrm>
            <a:off x="1676400" y="0"/>
            <a:ext cx="5656263" cy="6858000"/>
          </a:xfrm>
          <a:prstGeom prst="rect">
            <a:avLst/>
          </a:prstGeom>
          <a:noFill/>
          <a:ln w="9525">
            <a:noFill/>
            <a:miter lim="800000"/>
            <a:headEnd/>
            <a:tailEnd/>
          </a:ln>
        </p:spPr>
      </p:pic>
      <p:sp>
        <p:nvSpPr>
          <p:cNvPr id="53251" name="Oval 3"/>
          <p:cNvSpPr>
            <a:spLocks noChangeArrowheads="1"/>
          </p:cNvSpPr>
          <p:nvPr/>
        </p:nvSpPr>
        <p:spPr bwMode="auto">
          <a:xfrm>
            <a:off x="3733800" y="6248400"/>
            <a:ext cx="76200" cy="76200"/>
          </a:xfrm>
          <a:prstGeom prst="ellipse">
            <a:avLst/>
          </a:prstGeom>
          <a:solidFill>
            <a:srgbClr val="FF3300"/>
          </a:solidFill>
          <a:ln w="9525">
            <a:solidFill>
              <a:schemeClr val="tx1"/>
            </a:solidFill>
            <a:round/>
            <a:headEnd/>
            <a:tailEnd/>
          </a:ln>
        </p:spPr>
        <p:txBody>
          <a:bodyPr wrap="none" anchor="ctr"/>
          <a:lstStyle/>
          <a:p>
            <a:endParaRPr lang="en-US"/>
          </a:p>
        </p:txBody>
      </p:sp>
      <p:sp>
        <p:nvSpPr>
          <p:cNvPr id="22532" name="Line 4"/>
          <p:cNvSpPr>
            <a:spLocks noChangeShapeType="1"/>
          </p:cNvSpPr>
          <p:nvPr/>
        </p:nvSpPr>
        <p:spPr bwMode="auto">
          <a:xfrm>
            <a:off x="3810000" y="3657600"/>
            <a:ext cx="0" cy="1143000"/>
          </a:xfrm>
          <a:prstGeom prst="line">
            <a:avLst/>
          </a:prstGeom>
          <a:noFill/>
          <a:ln w="50800">
            <a:solidFill>
              <a:srgbClr val="FF0000"/>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ipe(down)">
                                      <p:cBhvr>
                                        <p:cTn id="7" dur="500"/>
                                        <p:tgtEl>
                                          <p:spTgt spid="22532"/>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1" nodeType="clickEffect">
                                  <p:stCondLst>
                                    <p:cond delay="0"/>
                                  </p:stCondLst>
                                  <p:childTnLst>
                                    <p:animMotion origin="layout" path="M 3.33333E-6 3.79278E-6 L -0.175 0.22756 " pathEditMode="relative" rAng="0" ptsTypes="AA">
                                      <p:cBhvr>
                                        <p:cTn id="11" dur="2000" fill="hold"/>
                                        <p:tgtEl>
                                          <p:spTgt spid="22532"/>
                                        </p:tgtEl>
                                        <p:attrNameLst>
                                          <p:attrName>ppt_x</p:attrName>
                                          <p:attrName>ppt_y</p:attrName>
                                        </p:attrNameLst>
                                      </p:cBhvr>
                                      <p:rCtr x="-87" y="1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2"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0" y="457200"/>
            <a:ext cx="9144000" cy="1143000"/>
          </a:xfrm>
        </p:spPr>
        <p:txBody>
          <a:bodyPr>
            <a:normAutofit fontScale="90000"/>
          </a:bodyPr>
          <a:lstStyle/>
          <a:p>
            <a:pPr algn="l"/>
            <a:r>
              <a:rPr lang="en-US" sz="3200" smtClean="0">
                <a:solidFill>
                  <a:srgbClr val="00B050"/>
                </a:solidFill>
                <a:latin typeface="Gill Sans Ultra Bold Condensed" pitchFamily="34" charset="0"/>
              </a:rPr>
              <a:t>5.  If a p-wave arrives 6 mins after an earthquake occurs, how many kilometers is the location from the epicenter?  How long after the p-wave arrives will the s-wave arrive?</a:t>
            </a:r>
          </a:p>
        </p:txBody>
      </p:sp>
      <p:sp>
        <p:nvSpPr>
          <p:cNvPr id="54275" name="Content Placeholder 2"/>
          <p:cNvSpPr>
            <a:spLocks noGrp="1"/>
          </p:cNvSpPr>
          <p:nvPr>
            <p:ph idx="1"/>
          </p:nvPr>
        </p:nvSpPr>
        <p:spPr>
          <a:xfrm>
            <a:off x="533400" y="2179638"/>
            <a:ext cx="8229600" cy="4525962"/>
          </a:xfrm>
        </p:spPr>
        <p:txBody>
          <a:bodyPr/>
          <a:lstStyle/>
          <a:p>
            <a:r>
              <a:rPr lang="en-US" smtClean="0">
                <a:latin typeface="Arial Black" pitchFamily="34" charset="0"/>
              </a:rPr>
              <a:t>The epicenter is </a:t>
            </a:r>
            <a:r>
              <a:rPr lang="en-US" u="sng" smtClean="0">
                <a:latin typeface="Arial Black" pitchFamily="34" charset="0"/>
              </a:rPr>
              <a:t>3,200 km </a:t>
            </a:r>
            <a:r>
              <a:rPr lang="en-US" smtClean="0">
                <a:latin typeface="Arial Black" pitchFamily="34" charset="0"/>
              </a:rPr>
              <a:t>away.</a:t>
            </a:r>
          </a:p>
          <a:p>
            <a:endParaRPr lang="en-US" smtClean="0">
              <a:latin typeface="Arial Black" pitchFamily="34" charset="0"/>
            </a:endParaRPr>
          </a:p>
          <a:p>
            <a:r>
              <a:rPr lang="en-US" smtClean="0">
                <a:latin typeface="Arial Black" pitchFamily="34" charset="0"/>
              </a:rPr>
              <a:t>The p-wave arrives </a:t>
            </a:r>
            <a:r>
              <a:rPr lang="en-US" u="sng" smtClean="0">
                <a:latin typeface="Arial Black" pitchFamily="34" charset="0"/>
              </a:rPr>
              <a:t>4 min 40 sec </a:t>
            </a:r>
            <a:r>
              <a:rPr lang="en-US" smtClean="0">
                <a:latin typeface="Arial Black" pitchFamily="34" charset="0"/>
              </a:rPr>
              <a:t>after the s-wave.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76200"/>
            <a:ext cx="9144000" cy="1143000"/>
          </a:xfrm>
        </p:spPr>
        <p:txBody>
          <a:bodyPr>
            <a:normAutofit/>
          </a:bodyPr>
          <a:lstStyle/>
          <a:p>
            <a:pPr algn="l" eaLnBrk="1" hangingPunct="1"/>
            <a:r>
              <a:rPr lang="en-US" sz="5400" dirty="0" smtClean="0">
                <a:latin typeface="Impact" pitchFamily="34" charset="0"/>
              </a:rPr>
              <a:t>2.  Fossil &amp; Ocean Rock Evidence</a:t>
            </a:r>
          </a:p>
        </p:txBody>
      </p:sp>
      <p:pic>
        <p:nvPicPr>
          <p:cNvPr id="19459" name="Picture 2"/>
          <p:cNvPicPr>
            <a:picLocks noChangeAspect="1" noChangeArrowheads="1"/>
          </p:cNvPicPr>
          <p:nvPr/>
        </p:nvPicPr>
        <p:blipFill>
          <a:blip r:embed="rId3" cstate="print"/>
          <a:srcRect/>
          <a:stretch>
            <a:fillRect/>
          </a:stretch>
        </p:blipFill>
        <p:spPr bwMode="auto">
          <a:xfrm>
            <a:off x="228600" y="838200"/>
            <a:ext cx="8685213" cy="4605338"/>
          </a:xfrm>
          <a:prstGeom prst="rect">
            <a:avLst/>
          </a:prstGeom>
          <a:noFill/>
          <a:ln w="9525">
            <a:noFill/>
            <a:miter lim="800000"/>
            <a:headEnd/>
            <a:tailEnd/>
          </a:ln>
        </p:spPr>
      </p:pic>
      <p:sp>
        <p:nvSpPr>
          <p:cNvPr id="5" name="Rectangle 4"/>
          <p:cNvSpPr/>
          <p:nvPr/>
        </p:nvSpPr>
        <p:spPr>
          <a:xfrm>
            <a:off x="2286000" y="3810000"/>
            <a:ext cx="25146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3657600" y="3505200"/>
            <a:ext cx="457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495800" y="4114800"/>
            <a:ext cx="457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a:spLocks noChangeArrowheads="1"/>
          </p:cNvSpPr>
          <p:nvPr/>
        </p:nvSpPr>
        <p:spPr bwMode="auto">
          <a:xfrm>
            <a:off x="381000" y="3352800"/>
            <a:ext cx="3505200" cy="523875"/>
          </a:xfrm>
          <a:prstGeom prst="rect">
            <a:avLst/>
          </a:prstGeom>
          <a:noFill/>
          <a:ln w="9525">
            <a:noFill/>
            <a:miter lim="800000"/>
            <a:headEnd/>
            <a:tailEnd/>
          </a:ln>
        </p:spPr>
        <p:txBody>
          <a:bodyPr>
            <a:spAutoFit/>
          </a:bodyPr>
          <a:lstStyle/>
          <a:p>
            <a:r>
              <a:rPr lang="en-US" sz="2800" b="1" dirty="0">
                <a:solidFill>
                  <a:srgbClr val="0070C0"/>
                </a:solidFill>
                <a:latin typeface="Calibri" pitchFamily="34" charset="0"/>
              </a:rPr>
              <a:t>Normal Environment</a:t>
            </a:r>
          </a:p>
        </p:txBody>
      </p:sp>
      <p:cxnSp>
        <p:nvCxnSpPr>
          <p:cNvPr id="10" name="Straight Arrow Connector 9"/>
          <p:cNvCxnSpPr>
            <a:stCxn id="6" idx="1"/>
          </p:cNvCxnSpPr>
          <p:nvPr/>
        </p:nvCxnSpPr>
        <p:spPr>
          <a:xfrm rot="10800000" flipH="1" flipV="1">
            <a:off x="3657600" y="3733800"/>
            <a:ext cx="1143000" cy="2286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76200" y="5486400"/>
            <a:ext cx="8534400" cy="461963"/>
          </a:xfrm>
          <a:prstGeom prst="rect">
            <a:avLst/>
          </a:prstGeom>
          <a:noFill/>
          <a:ln w="9525">
            <a:noFill/>
            <a:miter lim="800000"/>
            <a:headEnd/>
            <a:tailEnd/>
          </a:ln>
        </p:spPr>
        <p:txBody>
          <a:bodyPr>
            <a:spAutoFit/>
          </a:bodyPr>
          <a:lstStyle/>
          <a:p>
            <a:r>
              <a:rPr lang="en-US" sz="2400" b="1">
                <a:latin typeface="Calibri" pitchFamily="34" charset="0"/>
              </a:rPr>
              <a:t>1.  Marine fossils found at high elevations suggest </a:t>
            </a:r>
            <a:r>
              <a:rPr lang="en-US" sz="2400" b="1" u="sng">
                <a:latin typeface="Calibri" pitchFamily="34" charset="0"/>
              </a:rPr>
              <a:t>uplifting</a:t>
            </a:r>
            <a:r>
              <a:rPr lang="en-US" sz="2400" b="1">
                <a:latin typeface="Calibri" pitchFamily="34" charset="0"/>
              </a:rPr>
              <a:t>.</a:t>
            </a:r>
          </a:p>
        </p:txBody>
      </p:sp>
      <p:sp>
        <p:nvSpPr>
          <p:cNvPr id="15" name="Oval 14"/>
          <p:cNvSpPr/>
          <p:nvPr/>
        </p:nvSpPr>
        <p:spPr>
          <a:xfrm>
            <a:off x="1143000" y="990600"/>
            <a:ext cx="1981200" cy="8382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15"/>
          <p:cNvSpPr txBox="1">
            <a:spLocks noChangeArrowheads="1"/>
          </p:cNvSpPr>
          <p:nvPr/>
        </p:nvSpPr>
        <p:spPr bwMode="auto">
          <a:xfrm>
            <a:off x="76200" y="5943600"/>
            <a:ext cx="8839200" cy="830263"/>
          </a:xfrm>
          <a:prstGeom prst="rect">
            <a:avLst/>
          </a:prstGeom>
          <a:noFill/>
          <a:ln w="9525">
            <a:noFill/>
            <a:miter lim="800000"/>
            <a:headEnd/>
            <a:tailEnd/>
          </a:ln>
        </p:spPr>
        <p:txBody>
          <a:bodyPr>
            <a:spAutoFit/>
          </a:bodyPr>
          <a:lstStyle/>
          <a:p>
            <a:r>
              <a:rPr lang="en-US" sz="2400" b="1">
                <a:latin typeface="Calibri" pitchFamily="34" charset="0"/>
              </a:rPr>
              <a:t>2.  Shallow water marine fossils found at great ocean depths suggest </a:t>
            </a:r>
            <a:r>
              <a:rPr lang="en-US" sz="2400" b="1" u="sng">
                <a:latin typeface="Calibri" pitchFamily="34" charset="0"/>
              </a:rPr>
              <a:t>subsidence/sinking</a:t>
            </a:r>
            <a:r>
              <a:rPr lang="en-US" sz="2400" b="1">
                <a:latin typeface="Calibri" pitchFamily="34" charset="0"/>
              </a:rPr>
              <a:t>.</a:t>
            </a:r>
          </a:p>
        </p:txBody>
      </p:sp>
      <p:sp>
        <p:nvSpPr>
          <p:cNvPr id="17" name="Oval 16"/>
          <p:cNvSpPr/>
          <p:nvPr/>
        </p:nvSpPr>
        <p:spPr>
          <a:xfrm>
            <a:off x="6629400" y="4572000"/>
            <a:ext cx="1828800" cy="9144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5" grpId="0" animBg="1"/>
      <p:bldP spid="15" grpId="1" animBg="1"/>
      <p:bldP spid="16"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iwalku2.com/wp-content/uploads/2008/11/sea-creatures-fossil-himalayas0127.jpg"/>
          <p:cNvPicPr>
            <a:picLocks noChangeAspect="1" noChangeArrowheads="1"/>
          </p:cNvPicPr>
          <p:nvPr/>
        </p:nvPicPr>
        <p:blipFill>
          <a:blip r:embed="rId3" cstate="print"/>
          <a:srcRect/>
          <a:stretch>
            <a:fillRect/>
          </a:stretch>
        </p:blipFill>
        <p:spPr bwMode="auto">
          <a:xfrm>
            <a:off x="685800" y="-263525"/>
            <a:ext cx="7543800" cy="5292725"/>
          </a:xfrm>
          <a:prstGeom prst="rect">
            <a:avLst/>
          </a:prstGeom>
          <a:noFill/>
          <a:ln w="9525">
            <a:noFill/>
            <a:miter lim="800000"/>
            <a:headEnd/>
            <a:tailEnd/>
          </a:ln>
        </p:spPr>
      </p:pic>
      <p:pic>
        <p:nvPicPr>
          <p:cNvPr id="20483" name="Picture 4" descr="http://www.twoguysfossils.com/images/toy_ammonite2.jpg"/>
          <p:cNvPicPr>
            <a:picLocks noChangeAspect="1" noChangeArrowheads="1"/>
          </p:cNvPicPr>
          <p:nvPr/>
        </p:nvPicPr>
        <p:blipFill>
          <a:blip r:embed="rId4" cstate="print"/>
          <a:srcRect/>
          <a:stretch>
            <a:fillRect/>
          </a:stretch>
        </p:blipFill>
        <p:spPr bwMode="auto">
          <a:xfrm>
            <a:off x="304800" y="4876800"/>
            <a:ext cx="2322513" cy="1812925"/>
          </a:xfrm>
          <a:prstGeom prst="rect">
            <a:avLst/>
          </a:prstGeom>
          <a:noFill/>
          <a:ln w="9525">
            <a:noFill/>
            <a:miter lim="800000"/>
            <a:headEnd/>
            <a:tailEnd/>
          </a:ln>
        </p:spPr>
      </p:pic>
      <p:sp>
        <p:nvSpPr>
          <p:cNvPr id="20484" name="TextBox 5"/>
          <p:cNvSpPr txBox="1">
            <a:spLocks noChangeArrowheads="1"/>
          </p:cNvSpPr>
          <p:nvPr/>
        </p:nvSpPr>
        <p:spPr bwMode="auto">
          <a:xfrm>
            <a:off x="2971800" y="4876800"/>
            <a:ext cx="6172200" cy="1200150"/>
          </a:xfrm>
          <a:prstGeom prst="rect">
            <a:avLst/>
          </a:prstGeom>
          <a:noFill/>
          <a:ln w="9525">
            <a:noFill/>
            <a:miter lim="800000"/>
            <a:headEnd/>
            <a:tailEnd/>
          </a:ln>
        </p:spPr>
        <p:txBody>
          <a:bodyPr>
            <a:spAutoFit/>
          </a:bodyPr>
          <a:lstStyle/>
          <a:p>
            <a:r>
              <a:rPr lang="en-US" sz="2400" b="1">
                <a:latin typeface="Calibri" pitchFamily="34" charset="0"/>
              </a:rPr>
              <a:t>Ammonite fossils found at the Himalayan Mountains.  Ammonites, which are now extinct, lived in the open water of ancient seas.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r>
              <a:rPr lang="en-US" sz="5400" dirty="0" smtClean="0">
                <a:latin typeface="Impact" pitchFamily="34" charset="0"/>
              </a:rPr>
              <a:t>Earthquakes</a:t>
            </a:r>
            <a:endParaRPr lang="en-US" sz="5400" dirty="0">
              <a:latin typeface="Impact" pitchFamily="34" charset="0"/>
            </a:endParaRPr>
          </a:p>
        </p:txBody>
      </p:sp>
      <p:sp>
        <p:nvSpPr>
          <p:cNvPr id="3" name="Content Placeholder 2"/>
          <p:cNvSpPr>
            <a:spLocks noGrp="1"/>
          </p:cNvSpPr>
          <p:nvPr>
            <p:ph idx="1"/>
          </p:nvPr>
        </p:nvSpPr>
        <p:spPr>
          <a:xfrm>
            <a:off x="0" y="914400"/>
            <a:ext cx="9144000" cy="5211763"/>
          </a:xfrm>
        </p:spPr>
        <p:txBody>
          <a:bodyPr/>
          <a:lstStyle/>
          <a:p>
            <a:r>
              <a:rPr lang="en-US" b="1" u="sng" dirty="0" smtClean="0">
                <a:solidFill>
                  <a:schemeClr val="accent6">
                    <a:lumMod val="75000"/>
                  </a:schemeClr>
                </a:solidFill>
              </a:rPr>
              <a:t>Earthquake</a:t>
            </a:r>
            <a:r>
              <a:rPr lang="en-US" b="1" dirty="0" smtClean="0">
                <a:solidFill>
                  <a:schemeClr val="accent6">
                    <a:lumMod val="75000"/>
                  </a:schemeClr>
                </a:solidFill>
              </a:rPr>
              <a:t>:  </a:t>
            </a:r>
            <a:r>
              <a:rPr lang="en-US" b="1" dirty="0" smtClean="0"/>
              <a:t>natural rapid shaking of the lithosphere caused by the release of energy stored in rocks.</a:t>
            </a:r>
          </a:p>
          <a:p>
            <a:pPr lvl="1"/>
            <a:r>
              <a:rPr lang="en-US" b="1" dirty="0" smtClean="0"/>
              <a:t>Caused by:</a:t>
            </a:r>
          </a:p>
          <a:p>
            <a:pPr marL="971550" lvl="1" indent="-514350">
              <a:buAutoNum type="arabicPeriod"/>
            </a:pPr>
            <a:r>
              <a:rPr lang="en-US" b="1" dirty="0" smtClean="0"/>
              <a:t>movement along </a:t>
            </a:r>
            <a:r>
              <a:rPr lang="en-US" b="1" u="sng" dirty="0" smtClean="0"/>
              <a:t>FAULTS</a:t>
            </a:r>
            <a:r>
              <a:rPr lang="en-US" b="1" dirty="0" smtClean="0"/>
              <a:t>.</a:t>
            </a:r>
          </a:p>
          <a:p>
            <a:pPr marL="971550" lvl="1" indent="-514350">
              <a:buAutoNum type="arabicPeriod"/>
            </a:pPr>
            <a:r>
              <a:rPr lang="en-US" b="1" dirty="0"/>
              <a:t>m</a:t>
            </a:r>
            <a:r>
              <a:rPr lang="en-US" b="1" dirty="0" smtClean="0"/>
              <a:t>oving magma within the lithosphere and with volcanic eruptions.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r>
              <a:rPr lang="en-US" sz="5400" dirty="0" smtClean="0">
                <a:latin typeface="Impact" pitchFamily="34" charset="0"/>
              </a:rPr>
              <a:t>Earthquakes</a:t>
            </a:r>
            <a:endParaRPr lang="en-US" sz="5400" dirty="0">
              <a:latin typeface="Impact" pitchFamily="34" charset="0"/>
            </a:endParaRPr>
          </a:p>
        </p:txBody>
      </p:sp>
      <p:sp>
        <p:nvSpPr>
          <p:cNvPr id="3" name="Content Placeholder 2"/>
          <p:cNvSpPr>
            <a:spLocks noGrp="1"/>
          </p:cNvSpPr>
          <p:nvPr>
            <p:ph idx="1"/>
          </p:nvPr>
        </p:nvSpPr>
        <p:spPr>
          <a:xfrm>
            <a:off x="0" y="914400"/>
            <a:ext cx="9144000" cy="5211763"/>
          </a:xfrm>
        </p:spPr>
        <p:txBody>
          <a:bodyPr/>
          <a:lstStyle/>
          <a:p>
            <a:r>
              <a:rPr lang="en-US" b="1" dirty="0" smtClean="0"/>
              <a:t>Earthquakes release </a:t>
            </a:r>
            <a:r>
              <a:rPr lang="en-US" b="1" u="sng" dirty="0" smtClean="0"/>
              <a:t>SEISMIC WAVES</a:t>
            </a:r>
            <a:endParaRPr lang="en-US" b="1" u="sng" dirty="0"/>
          </a:p>
        </p:txBody>
      </p:sp>
      <p:pic>
        <p:nvPicPr>
          <p:cNvPr id="4" name="Picture 1"/>
          <p:cNvPicPr>
            <a:picLocks noChangeAspect="1" noChangeArrowheads="1"/>
          </p:cNvPicPr>
          <p:nvPr/>
        </p:nvPicPr>
        <p:blipFill>
          <a:blip r:embed="rId3" cstate="print"/>
          <a:srcRect/>
          <a:stretch>
            <a:fillRect/>
          </a:stretch>
        </p:blipFill>
        <p:spPr bwMode="auto">
          <a:xfrm>
            <a:off x="152400" y="1895475"/>
            <a:ext cx="8915400" cy="4806950"/>
          </a:xfrm>
          <a:prstGeom prst="rect">
            <a:avLst/>
          </a:prstGeom>
          <a:noFill/>
          <a:ln w="9525">
            <a:noFill/>
            <a:miter lim="800000"/>
            <a:headEnd/>
            <a:tailEnd/>
          </a:ln>
        </p:spPr>
      </p:pic>
      <p:sp>
        <p:nvSpPr>
          <p:cNvPr id="5" name="TextBox 4"/>
          <p:cNvSpPr txBox="1">
            <a:spLocks noChangeArrowheads="1"/>
          </p:cNvSpPr>
          <p:nvPr/>
        </p:nvSpPr>
        <p:spPr bwMode="auto">
          <a:xfrm>
            <a:off x="7239000" y="5629275"/>
            <a:ext cx="1524000" cy="523875"/>
          </a:xfrm>
          <a:prstGeom prst="rect">
            <a:avLst/>
          </a:prstGeom>
          <a:noFill/>
          <a:ln w="9525">
            <a:noFill/>
            <a:miter lim="800000"/>
            <a:headEnd/>
            <a:tailEnd/>
          </a:ln>
        </p:spPr>
        <p:txBody>
          <a:bodyPr>
            <a:spAutoFit/>
          </a:bodyPr>
          <a:lstStyle/>
          <a:p>
            <a:r>
              <a:rPr lang="en-US" sz="2800" u="sng">
                <a:solidFill>
                  <a:srgbClr val="0070C0"/>
                </a:solidFill>
                <a:latin typeface="Arial Black" pitchFamily="34" charset="0"/>
              </a:rPr>
              <a:t>Fault</a:t>
            </a:r>
          </a:p>
        </p:txBody>
      </p:sp>
      <p:sp>
        <p:nvSpPr>
          <p:cNvPr id="6" name="TextBox 5"/>
          <p:cNvSpPr txBox="1">
            <a:spLocks noChangeArrowheads="1"/>
          </p:cNvSpPr>
          <p:nvPr/>
        </p:nvSpPr>
        <p:spPr bwMode="auto">
          <a:xfrm>
            <a:off x="228600" y="4343400"/>
            <a:ext cx="1524000" cy="523875"/>
          </a:xfrm>
          <a:prstGeom prst="rect">
            <a:avLst/>
          </a:prstGeom>
          <a:noFill/>
          <a:ln w="9525">
            <a:noFill/>
            <a:miter lim="800000"/>
            <a:headEnd/>
            <a:tailEnd/>
          </a:ln>
        </p:spPr>
        <p:txBody>
          <a:bodyPr>
            <a:spAutoFit/>
          </a:bodyPr>
          <a:lstStyle/>
          <a:p>
            <a:r>
              <a:rPr lang="en-US" sz="2800" u="sng">
                <a:solidFill>
                  <a:srgbClr val="0070C0"/>
                </a:solidFill>
                <a:latin typeface="Arial Black" pitchFamily="34" charset="0"/>
              </a:rPr>
              <a:t>Focus</a:t>
            </a:r>
          </a:p>
        </p:txBody>
      </p:sp>
      <p:sp>
        <p:nvSpPr>
          <p:cNvPr id="7" name="TextBox 6"/>
          <p:cNvSpPr txBox="1">
            <a:spLocks noChangeArrowheads="1"/>
          </p:cNvSpPr>
          <p:nvPr/>
        </p:nvSpPr>
        <p:spPr bwMode="auto">
          <a:xfrm>
            <a:off x="6248400" y="1600200"/>
            <a:ext cx="2514600" cy="523875"/>
          </a:xfrm>
          <a:prstGeom prst="rect">
            <a:avLst/>
          </a:prstGeom>
          <a:noFill/>
          <a:ln w="9525">
            <a:noFill/>
            <a:miter lim="800000"/>
            <a:headEnd/>
            <a:tailEnd/>
          </a:ln>
        </p:spPr>
        <p:txBody>
          <a:bodyPr>
            <a:spAutoFit/>
          </a:bodyPr>
          <a:lstStyle/>
          <a:p>
            <a:r>
              <a:rPr lang="en-US" sz="2800" u="sng">
                <a:solidFill>
                  <a:srgbClr val="0070C0"/>
                </a:solidFill>
                <a:latin typeface="Arial Black" pitchFamily="34" charset="0"/>
              </a:rPr>
              <a:t>Epicenter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7"/>
                                        </p:tgtEl>
                                        <p:attrNameLst>
                                          <p:attrName>style.visibility</p:attrName>
                                        </p:attrNameLst>
                                      </p:cBhvr>
                                      <p:to>
                                        <p:strVal val="visible"/>
                                      </p:to>
                                    </p:set>
                                    <p:anim calcmode="discrete" valueType="clr">
                                      <p:cBhvr override="childStyle">
                                        <p:cTn id="21"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
                                        </p:tgtEl>
                                        <p:attrNameLst>
                                          <p:attrName>fillcolor</p:attrName>
                                        </p:attrNameLst>
                                      </p:cBhvr>
                                      <p:tavLst>
                                        <p:tav tm="0">
                                          <p:val>
                                            <p:clrVal>
                                              <a:schemeClr val="accent2"/>
                                            </p:clrVal>
                                          </p:val>
                                        </p:tav>
                                        <p:tav tm="50000">
                                          <p:val>
                                            <p:clrVal>
                                              <a:schemeClr val="hlink"/>
                                            </p:clrVal>
                                          </p:val>
                                        </p:tav>
                                      </p:tavLst>
                                    </p:anim>
                                    <p:set>
                                      <p:cBhvr>
                                        <p:cTn id="23"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1307</Words>
  <Application>Microsoft Office PowerPoint</Application>
  <PresentationFormat>On-screen Show (4:3)</PresentationFormat>
  <Paragraphs>213</Paragraphs>
  <Slides>53</Slides>
  <Notes>47</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Earthquakes  in Earth’s Crust</vt:lpstr>
      <vt:lpstr>Evidence of Crustal Changes</vt:lpstr>
      <vt:lpstr>1.  Crustal Deformation</vt:lpstr>
      <vt:lpstr>Slide 4</vt:lpstr>
      <vt:lpstr>Slide 5</vt:lpstr>
      <vt:lpstr>2.  Fossil &amp; Ocean Rock Evidence</vt:lpstr>
      <vt:lpstr>Slide 7</vt:lpstr>
      <vt:lpstr>Earthquakes</vt:lpstr>
      <vt:lpstr>Earthquakes</vt:lpstr>
      <vt:lpstr>Slide 10</vt:lpstr>
      <vt:lpstr>Seismograph – measures and records earthquake waves.</vt:lpstr>
      <vt:lpstr>Slide 12</vt:lpstr>
      <vt:lpstr>Slide 13</vt:lpstr>
      <vt:lpstr>Earthquake Waves</vt:lpstr>
      <vt:lpstr>Slide 15</vt:lpstr>
      <vt:lpstr>Earthquake Waves</vt:lpstr>
      <vt:lpstr>Slide 17</vt:lpstr>
      <vt:lpstr>Earthquake Waves</vt:lpstr>
      <vt:lpstr>Slide 19</vt:lpstr>
      <vt:lpstr>Properties of Earthquake Waves</vt:lpstr>
      <vt:lpstr>Slide 21</vt:lpstr>
      <vt:lpstr>How do scientists know that Earth’s inner core is SOLID?</vt:lpstr>
      <vt:lpstr>Magnitude of Earthquakes</vt:lpstr>
      <vt:lpstr>Slide 24</vt:lpstr>
      <vt:lpstr>Slide 25</vt:lpstr>
      <vt:lpstr>Earthquakes Safety</vt:lpstr>
      <vt:lpstr>Slide 27</vt:lpstr>
      <vt:lpstr>Slide 28</vt:lpstr>
      <vt:lpstr>Slide 29</vt:lpstr>
      <vt:lpstr>Slide 30</vt:lpstr>
      <vt:lpstr>Slide 31</vt:lpstr>
      <vt:lpstr>Slide 32</vt:lpstr>
      <vt:lpstr>Earthquakes cause other disasters</vt:lpstr>
      <vt:lpstr>Locating an Earthquake Epicenter</vt:lpstr>
      <vt:lpstr>Slide 35</vt:lpstr>
      <vt:lpstr>Worksheets: Finding Epicenters</vt:lpstr>
      <vt:lpstr>1.  If a p-wave arrives five minutes before the s-wave arrives, how many kilometers from the epicenter is a location?</vt:lpstr>
      <vt:lpstr>Slide 38</vt:lpstr>
      <vt:lpstr>1.  If a p-wave arrives five minutes before the s-wave arrives, how many kilometers from the epicenter is a location?</vt:lpstr>
      <vt:lpstr>2.  If a p-wave arrives at 12:10:00 and the s-wave arrives at 12:16:20, how many kilometers from the epicenter is a location?</vt:lpstr>
      <vt:lpstr>Slide 41</vt:lpstr>
      <vt:lpstr>2.  If a p-wave arrives at 12:10:00 and the s-wave arrives at 12:16:20, how many kilometers from the epicenter is a location?</vt:lpstr>
      <vt:lpstr>3.  An earthquake epicenter is 2,600 km from a location.  If the p-wave arrives at 9:00:20, what time will the s-wave arrive?</vt:lpstr>
      <vt:lpstr>Slide 44</vt:lpstr>
      <vt:lpstr>3.  An earthquake epicenter is 2,600 km from a location.  If the p-wave arrives at 9:00:20, what time will the s-wave arrive?</vt:lpstr>
      <vt:lpstr>4.  An earthquake epicenter is 5,200 km from a location.  If the s-wave arrives at 1:20:20, what time did the p-wave arrive?</vt:lpstr>
      <vt:lpstr>Slide 47</vt:lpstr>
      <vt:lpstr>4.  An earthquake epicenter is 5,200 km from a location.  If the s-wave arrives at 1:20:20, what time did the p-wave arrive?</vt:lpstr>
      <vt:lpstr>5.  If a p-wave arrives 6 mins after an earthquake occurs, how many kilometers is the location from the epicenter?  How long after the p-wave arrives will the s-wave arrive?</vt:lpstr>
      <vt:lpstr>Slide 50</vt:lpstr>
      <vt:lpstr>5.  If a p-wave arrives 6 mins after an earthquake occurs, how many kilometers is the location from the epicenter?  How long after the p-wave arrives will the s-wave arrive?</vt:lpstr>
      <vt:lpstr>Slide 52</vt:lpstr>
      <vt:lpstr>5.  If a p-wave arrives 6 mins after an earthquake occurs, how many kilometers is the location from the epicenter?  How long after the p-wave arrives will the s-wave arrive?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Dynamic Crust</dc:title>
  <dc:creator>Donna</dc:creator>
  <cp:lastModifiedBy>Administrator</cp:lastModifiedBy>
  <cp:revision>41</cp:revision>
  <dcterms:created xsi:type="dcterms:W3CDTF">2011-04-12T21:24:50Z</dcterms:created>
  <dcterms:modified xsi:type="dcterms:W3CDTF">2013-04-30T19:04:05Z</dcterms:modified>
</cp:coreProperties>
</file>