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74" r:id="rId5"/>
    <p:sldId id="276" r:id="rId6"/>
    <p:sldId id="277" r:id="rId7"/>
    <p:sldId id="278" r:id="rId8"/>
    <p:sldId id="258" r:id="rId9"/>
    <p:sldId id="27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59" r:id="rId19"/>
    <p:sldId id="269" r:id="rId20"/>
    <p:sldId id="270" r:id="rId21"/>
    <p:sldId id="271" r:id="rId22"/>
    <p:sldId id="272" r:id="rId23"/>
    <p:sldId id="273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660"/>
  </p:normalViewPr>
  <p:slideViewPr>
    <p:cSldViewPr>
      <p:cViewPr varScale="1">
        <p:scale>
          <a:sx n="69" d="100"/>
          <a:sy n="69" d="100"/>
        </p:scale>
        <p:origin x="-3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55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161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43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684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502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600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362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975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7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125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95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A644-43EC-43CD-AA6F-0464DA8021B7}" type="datetimeFigureOut">
              <a:rPr lang="en-US" smtClean="0"/>
              <a:pPr/>
              <a:t>11/18/2011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18FEF-A9A6-41C4-8B2A-C184C2391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080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e.net/earth/hemispher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shm.bimedia.net/WebStuff/Earth-Sun-Seasons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3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Comic Sans MS" pitchFamily="66" charset="0"/>
              </a:rPr>
              <a:t>AIM: </a:t>
            </a:r>
            <a:r>
              <a:rPr lang="en-US" sz="5400" b="1" u="sng" dirty="0" smtClean="0">
                <a:solidFill>
                  <a:schemeClr val="bg1"/>
                </a:solidFill>
                <a:latin typeface="Comic Sans MS" pitchFamily="66" charset="0"/>
              </a:rPr>
              <a:t>Why do we have Seasons?</a:t>
            </a:r>
            <a:endParaRPr lang="en-US" sz="5400" b="1" u="sng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06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375" y="1295400"/>
            <a:ext cx="46408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Summer Solstice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572000" cy="55626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Comic Sans MS" pitchFamily="66" charset="0"/>
              </a:rPr>
              <a:t>June 21</a:t>
            </a:r>
            <a:r>
              <a:rPr lang="en-US" sz="2800" b="1" u="sng" baseline="30000" dirty="0" smtClean="0">
                <a:latin typeface="Comic Sans MS" pitchFamily="66" charset="0"/>
              </a:rPr>
              <a:t>st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</a:t>
            </a:r>
            <a:r>
              <a:rPr lang="en-US" sz="2800" b="1" u="sng" dirty="0" smtClean="0">
                <a:latin typeface="Comic Sans MS" pitchFamily="66" charset="0"/>
              </a:rPr>
              <a:t>highest</a:t>
            </a:r>
            <a:r>
              <a:rPr lang="en-US" sz="2800" b="1" dirty="0" smtClean="0">
                <a:latin typeface="Comic Sans MS" pitchFamily="66" charset="0"/>
              </a:rPr>
              <a:t> in the sky in NY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u="sng" dirty="0" smtClean="0">
                <a:latin typeface="Comic Sans MS" pitchFamily="66" charset="0"/>
              </a:rPr>
              <a:t>Longest day, shortest night </a:t>
            </a:r>
            <a:r>
              <a:rPr lang="en-US" sz="2800" b="1" dirty="0" smtClean="0">
                <a:latin typeface="Comic Sans MS" pitchFamily="66" charset="0"/>
              </a:rPr>
              <a:t>(Great Neck = 15 hours of sunlight,  9 hours of darkness)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43800" y="762000"/>
            <a:ext cx="6096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8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Summer Solstice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267200" cy="5334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N. Pole is tilted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itchFamily="66" charset="0"/>
              </a:rPr>
              <a:t>TOWARDS</a:t>
            </a:r>
            <a:r>
              <a:rPr lang="en-US" sz="2800" b="1" dirty="0" smtClean="0">
                <a:latin typeface="Comic Sans MS" pitchFamily="66" charset="0"/>
              </a:rPr>
              <a:t> the sun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directly over the </a:t>
            </a:r>
            <a:r>
              <a:rPr lang="en-US" sz="2800" b="1" u="sng" dirty="0" smtClean="0">
                <a:latin typeface="Comic Sans MS" pitchFamily="66" charset="0"/>
              </a:rPr>
              <a:t>Tropic of Cancer</a:t>
            </a:r>
            <a:r>
              <a:rPr lang="en-US" sz="2800" b="1" dirty="0" smtClean="0">
                <a:latin typeface="Comic Sans MS" pitchFamily="66" charset="0"/>
              </a:rPr>
              <a:t>    </a:t>
            </a:r>
            <a:r>
              <a:rPr lang="en-US" sz="2800" b="1" u="sng" dirty="0" smtClean="0">
                <a:latin typeface="Comic Sans MS" pitchFamily="66" charset="0"/>
              </a:rPr>
              <a:t>(23½</a:t>
            </a:r>
            <a:r>
              <a:rPr lang="en-US" sz="2800" b="1" u="sng" baseline="30000" dirty="0" smtClean="0">
                <a:latin typeface="Comic Sans MS" pitchFamily="66" charset="0"/>
              </a:rPr>
              <a:t>o</a:t>
            </a:r>
            <a:r>
              <a:rPr lang="en-US" sz="2800" b="1" u="sng" dirty="0" smtClean="0">
                <a:latin typeface="Comic Sans MS" pitchFamily="66" charset="0"/>
              </a:rPr>
              <a:t> N).</a:t>
            </a:r>
          </a:p>
          <a:p>
            <a:endParaRPr lang="en-US" sz="2800" b="1" dirty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Altitude of the Sun at noon in NYS is 71.5 degrees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447800"/>
            <a:ext cx="422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6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375" y="1295400"/>
            <a:ext cx="46408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Fall (Autumnal) Equinox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572000" cy="55626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Comic Sans MS" pitchFamily="66" charset="0"/>
              </a:rPr>
              <a:t>September 21</a:t>
            </a:r>
            <a:r>
              <a:rPr lang="en-US" sz="2800" b="1" u="sng" baseline="30000" dirty="0" smtClean="0">
                <a:latin typeface="Comic Sans MS" pitchFamily="66" charset="0"/>
              </a:rPr>
              <a:t>st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u="sng" dirty="0" smtClean="0">
                <a:latin typeface="Comic Sans MS" pitchFamily="66" charset="0"/>
              </a:rPr>
              <a:t>12 hours of sunlight, 12 hours of darkness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382000" y="990600"/>
            <a:ext cx="609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78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Fall (Autumnal) Equinox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267200" cy="5334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N. Pole is </a:t>
            </a:r>
            <a:r>
              <a:rPr lang="en-US" sz="2800" b="1" u="sng" dirty="0" smtClean="0">
                <a:latin typeface="Comic Sans MS" pitchFamily="66" charset="0"/>
              </a:rPr>
              <a:t>not tilted towards or away from Sun.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directly over the </a:t>
            </a:r>
            <a:r>
              <a:rPr lang="en-US" sz="2800" b="1" u="sng" dirty="0" smtClean="0">
                <a:latin typeface="Comic Sans MS" pitchFamily="66" charset="0"/>
              </a:rPr>
              <a:t>Equator (0</a:t>
            </a:r>
            <a:r>
              <a:rPr lang="en-US" sz="2800" b="1" u="sng" baseline="30000" dirty="0" smtClean="0">
                <a:latin typeface="Comic Sans MS" pitchFamily="66" charset="0"/>
              </a:rPr>
              <a:t>o</a:t>
            </a:r>
            <a:r>
              <a:rPr lang="en-US" sz="2800" b="1" u="sng" dirty="0" smtClean="0">
                <a:latin typeface="Comic Sans MS" pitchFamily="66" charset="0"/>
              </a:rPr>
              <a:t>).</a:t>
            </a:r>
          </a:p>
          <a:p>
            <a:endParaRPr lang="en-US" sz="2800" b="1" dirty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Altitude of the Sun at noon in NYS is  48 degrees.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1164" y="1524000"/>
            <a:ext cx="4613564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3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6408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Winter Solstice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572000" cy="55626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Comic Sans MS" pitchFamily="66" charset="0"/>
              </a:rPr>
              <a:t>December 21</a:t>
            </a:r>
            <a:r>
              <a:rPr lang="en-US" sz="2800" b="1" u="sng" baseline="30000" dirty="0" smtClean="0">
                <a:latin typeface="Comic Sans MS" pitchFamily="66" charset="0"/>
              </a:rPr>
              <a:t>st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</a:t>
            </a:r>
            <a:r>
              <a:rPr lang="en-US" sz="2800" b="1" u="sng" dirty="0" smtClean="0">
                <a:latin typeface="Comic Sans MS" pitchFamily="66" charset="0"/>
              </a:rPr>
              <a:t>lowest</a:t>
            </a:r>
            <a:r>
              <a:rPr lang="en-US" sz="2800" b="1" dirty="0" smtClean="0">
                <a:latin typeface="Comic Sans MS" pitchFamily="66" charset="0"/>
              </a:rPr>
              <a:t> in the sky in NY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u="sng" dirty="0" smtClean="0">
                <a:latin typeface="Comic Sans MS" pitchFamily="66" charset="0"/>
              </a:rPr>
              <a:t>Shortest day, longest night </a:t>
            </a:r>
            <a:r>
              <a:rPr lang="en-US" sz="2800" b="1" dirty="0" smtClean="0">
                <a:latin typeface="Comic Sans MS" pitchFamily="66" charset="0"/>
              </a:rPr>
              <a:t>(Great Neck =   9 hours of sunlight,    15 hours of darkness)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763000" y="1905000"/>
            <a:ext cx="2286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850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Winter Solstice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267200" cy="5334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N. Pole is tilted </a:t>
            </a:r>
            <a:r>
              <a:rPr lang="en-US" sz="2800" b="1" u="sng" dirty="0" smtClean="0">
                <a:solidFill>
                  <a:srgbClr val="0070C0"/>
                </a:solidFill>
                <a:latin typeface="Comic Sans MS" pitchFamily="66" charset="0"/>
              </a:rPr>
              <a:t>AWAY</a:t>
            </a:r>
            <a:r>
              <a:rPr lang="en-US" sz="2800" b="1" dirty="0" smtClean="0">
                <a:latin typeface="Comic Sans MS" pitchFamily="66" charset="0"/>
              </a:rPr>
              <a:t> from Sun.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directly over the </a:t>
            </a:r>
            <a:r>
              <a:rPr lang="en-US" sz="2800" b="1" u="sng" dirty="0" smtClean="0">
                <a:latin typeface="Comic Sans MS" pitchFamily="66" charset="0"/>
              </a:rPr>
              <a:t>Tropic of Capricorn (23½</a:t>
            </a:r>
            <a:r>
              <a:rPr lang="en-US" sz="2800" b="1" u="sng" baseline="30000" dirty="0" smtClean="0">
                <a:latin typeface="Comic Sans MS" pitchFamily="66" charset="0"/>
              </a:rPr>
              <a:t>o</a:t>
            </a:r>
            <a:r>
              <a:rPr lang="en-US" sz="2800" b="1" u="sng" dirty="0" smtClean="0">
                <a:latin typeface="Comic Sans MS" pitchFamily="66" charset="0"/>
              </a:rPr>
              <a:t> S).</a:t>
            </a:r>
          </a:p>
          <a:p>
            <a:pPr marL="0" indent="0">
              <a:buNone/>
            </a:pPr>
            <a:endParaRPr lang="en-US" sz="2800" b="1" dirty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Altitude of the Sun at noon in NYS is  24.5 degrees.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12954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9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375" y="1295400"/>
            <a:ext cx="46408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Spring (Vernal) Equinox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572000" cy="5562600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Comic Sans MS" pitchFamily="66" charset="0"/>
              </a:rPr>
              <a:t>March 21</a:t>
            </a:r>
            <a:r>
              <a:rPr lang="en-US" sz="2800" b="1" u="sng" baseline="30000" dirty="0" smtClean="0">
                <a:latin typeface="Comic Sans MS" pitchFamily="66" charset="0"/>
              </a:rPr>
              <a:t>st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u="sng" dirty="0" smtClean="0">
                <a:latin typeface="Comic Sans MS" pitchFamily="66" charset="0"/>
              </a:rPr>
              <a:t>12 hours of sunlight, 12 hours of darkness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382000" y="990600"/>
            <a:ext cx="609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06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Spring (Vernal) Equinox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267200" cy="5334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mic Sans MS" pitchFamily="66" charset="0"/>
              </a:rPr>
              <a:t>N. Pole is </a:t>
            </a:r>
            <a:r>
              <a:rPr lang="en-US" sz="2800" b="1" u="sng" dirty="0" smtClean="0">
                <a:latin typeface="Comic Sans MS" pitchFamily="66" charset="0"/>
              </a:rPr>
              <a:t>not tilted towards or away from Sun.</a:t>
            </a:r>
          </a:p>
          <a:p>
            <a:pPr marL="0" indent="0">
              <a:buNone/>
            </a:pPr>
            <a:endParaRPr lang="en-US" sz="2800" b="1" dirty="0" smtClean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Sun is directly over the </a:t>
            </a:r>
            <a:r>
              <a:rPr lang="en-US" sz="2800" b="1" u="sng" dirty="0" smtClean="0">
                <a:latin typeface="Comic Sans MS" pitchFamily="66" charset="0"/>
              </a:rPr>
              <a:t>Equator (0</a:t>
            </a:r>
            <a:r>
              <a:rPr lang="en-US" sz="2800" b="1" u="sng" baseline="30000" dirty="0" smtClean="0">
                <a:latin typeface="Comic Sans MS" pitchFamily="66" charset="0"/>
              </a:rPr>
              <a:t>o</a:t>
            </a:r>
            <a:r>
              <a:rPr lang="en-US" sz="2800" b="1" u="sng" dirty="0" smtClean="0">
                <a:latin typeface="Comic Sans MS" pitchFamily="66" charset="0"/>
              </a:rPr>
              <a:t>).</a:t>
            </a:r>
          </a:p>
          <a:p>
            <a:endParaRPr lang="en-US" sz="2800" b="1" dirty="0">
              <a:latin typeface="Comic Sans MS" pitchFamily="66" charset="0"/>
            </a:endParaRPr>
          </a:p>
          <a:p>
            <a:r>
              <a:rPr lang="en-US" sz="2800" b="1" dirty="0" smtClean="0">
                <a:latin typeface="Comic Sans MS" pitchFamily="66" charset="0"/>
              </a:rPr>
              <a:t>Altitude of the Sun at noon in NYS is  48 degrees.</a:t>
            </a:r>
          </a:p>
          <a:p>
            <a:endParaRPr lang="en-US" b="1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1164" y="1524000"/>
            <a:ext cx="4613564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hysics.weber.edu/schroeder/ua/SunRayAng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655" y="1143000"/>
            <a:ext cx="923636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21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5916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mic Sans MS" pitchFamily="66" charset="0"/>
                <a:hlinkClick r:id="rId2"/>
              </a:rPr>
              <a:t>This is what Earth looks like right NOW…</a:t>
            </a:r>
            <a:endParaRPr lang="en-US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6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143000"/>
            <a:ext cx="652228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Impact" pitchFamily="34" charset="0"/>
              </a:rPr>
              <a:t>Rotation of the Earth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191000" cy="5410200"/>
          </a:xfrm>
        </p:spPr>
        <p:txBody>
          <a:bodyPr>
            <a:normAutofit/>
          </a:bodyPr>
          <a:lstStyle/>
          <a:p>
            <a:r>
              <a:rPr lang="en-US" b="1" dirty="0" smtClean="0"/>
              <a:t>Rotation - </a:t>
            </a:r>
            <a:r>
              <a:rPr lang="en-US" b="1" u="sng" dirty="0" smtClean="0"/>
              <a:t>the spinning of Earth on its axis</a:t>
            </a:r>
          </a:p>
          <a:p>
            <a:endParaRPr lang="en-US" b="1" dirty="0" smtClean="0"/>
          </a:p>
          <a:p>
            <a:r>
              <a:rPr lang="en-US" b="1" dirty="0" smtClean="0"/>
              <a:t>Axis is tilted                </a:t>
            </a:r>
            <a:r>
              <a:rPr lang="en-US" b="1" u="sng" dirty="0" smtClean="0"/>
              <a:t>23.5 degrees</a:t>
            </a:r>
          </a:p>
          <a:p>
            <a:endParaRPr lang="en-US" b="1" dirty="0" smtClean="0"/>
          </a:p>
          <a:p>
            <a:r>
              <a:rPr lang="en-US" b="1" dirty="0" smtClean="0"/>
              <a:t>North Pole points toward </a:t>
            </a:r>
            <a:r>
              <a:rPr lang="en-US" b="1" u="sng" dirty="0" smtClean="0"/>
              <a:t>Polaris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52400"/>
            <a:ext cx="1003820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83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5800" y="457200"/>
            <a:ext cx="1247385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52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8200" y="228600"/>
            <a:ext cx="1295103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68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04799"/>
            <a:ext cx="12192000" cy="467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788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5278582" cy="52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44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76" y="-381000"/>
            <a:ext cx="9401944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arth_rotation_anim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"/>
            <a:ext cx="6857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Revolution of the Earth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r>
              <a:rPr lang="en-US" b="1" dirty="0" smtClean="0"/>
              <a:t>Revolution - </a:t>
            </a:r>
            <a:r>
              <a:rPr lang="en-US" b="1" u="sng" dirty="0" smtClean="0"/>
              <a:t>to orbit around an object</a:t>
            </a:r>
          </a:p>
          <a:p>
            <a:r>
              <a:rPr lang="en-US" b="1" dirty="0" smtClean="0"/>
              <a:t>The Earth revolves around the Sun in </a:t>
            </a:r>
            <a:r>
              <a:rPr lang="en-US" b="1" u="sng" dirty="0" smtClean="0"/>
              <a:t>365 1/4 days</a:t>
            </a:r>
            <a:r>
              <a:rPr lang="en-US" b="1" dirty="0" smtClean="0"/>
              <a:t>.</a:t>
            </a:r>
            <a:endParaRPr lang="en-US" dirty="0"/>
          </a:p>
        </p:txBody>
      </p:sp>
      <p:pic>
        <p:nvPicPr>
          <p:cNvPr id="4" name="Picture 3" descr="sun_pat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2286000"/>
            <a:ext cx="6248400" cy="4885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What Causes the Seasons?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10200"/>
          </a:xfrm>
        </p:spPr>
        <p:txBody>
          <a:bodyPr/>
          <a:lstStyle/>
          <a:p>
            <a:r>
              <a:rPr lang="en-US" b="1" dirty="0" smtClean="0"/>
              <a:t>Seasons are NOT caused by the Earth’s distance from the Sun!!</a:t>
            </a:r>
          </a:p>
          <a:p>
            <a:r>
              <a:rPr lang="en-US" b="1" dirty="0" smtClean="0"/>
              <a:t>Seasons are caused by </a:t>
            </a:r>
            <a:r>
              <a:rPr lang="en-US" b="1" u="sng" dirty="0" smtClean="0"/>
              <a:t>the TILT of Earth’s axis</a:t>
            </a:r>
            <a:r>
              <a:rPr lang="en-US" b="1" dirty="0" smtClean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797354"/>
            <a:ext cx="5638800" cy="40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 descr="seasons eart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255"/>
            <a:ext cx="858530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20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00800"/>
          </a:xfrm>
        </p:spPr>
        <p:txBody>
          <a:bodyPr/>
          <a:lstStyle/>
          <a:p>
            <a:pPr lvl="1"/>
            <a:r>
              <a:rPr lang="en-US" b="1" dirty="0" smtClean="0"/>
              <a:t>Areas tilted </a:t>
            </a:r>
            <a:r>
              <a:rPr lang="en-US" b="1" u="sng" dirty="0" smtClean="0">
                <a:solidFill>
                  <a:srgbClr val="FF0000"/>
                </a:solidFill>
              </a:rPr>
              <a:t>TOWARDS</a:t>
            </a:r>
            <a:r>
              <a:rPr lang="en-US" b="1" dirty="0" smtClean="0"/>
              <a:t> the Sun have </a:t>
            </a:r>
            <a:r>
              <a:rPr lang="en-US" b="1" u="sng" dirty="0" smtClean="0">
                <a:solidFill>
                  <a:srgbClr val="FF0000"/>
                </a:solidFill>
              </a:rPr>
              <a:t>longer days and warmer temperatures</a:t>
            </a:r>
            <a:r>
              <a:rPr lang="en-US" b="1" dirty="0" smtClean="0"/>
              <a:t> because they receive direct sunlight.  </a:t>
            </a:r>
          </a:p>
          <a:p>
            <a:pPr lvl="1"/>
            <a:r>
              <a:rPr lang="en-US" b="1" dirty="0" smtClean="0"/>
              <a:t>Areas tilted </a:t>
            </a:r>
            <a:r>
              <a:rPr lang="en-US" b="1" u="sng" dirty="0" smtClean="0">
                <a:solidFill>
                  <a:srgbClr val="0070C0"/>
                </a:solidFill>
              </a:rPr>
              <a:t>AWAY</a:t>
            </a:r>
            <a:r>
              <a:rPr lang="en-US" b="1" dirty="0" smtClean="0"/>
              <a:t> from the Sun have </a:t>
            </a:r>
            <a:r>
              <a:rPr lang="en-US" b="1" u="sng" dirty="0" smtClean="0">
                <a:solidFill>
                  <a:srgbClr val="0070C0"/>
                </a:solidFill>
              </a:rPr>
              <a:t>shorter days and cooler temperatures</a:t>
            </a:r>
            <a:r>
              <a:rPr lang="en-US" b="1" dirty="0" smtClean="0"/>
              <a:t> because they receive indirect sunlight.  </a:t>
            </a:r>
          </a:p>
          <a:p>
            <a:pPr lvl="1">
              <a:buNone/>
            </a:pPr>
            <a:endParaRPr lang="en-US" b="1" dirty="0" smtClean="0"/>
          </a:p>
          <a:p>
            <a:r>
              <a:rPr lang="en-US" b="1" u="sng" dirty="0" smtClean="0"/>
              <a:t>If Earth was NOT tilted, we would not have seasons.</a:t>
            </a:r>
          </a:p>
          <a:p>
            <a:endParaRPr lang="en-US" b="1" u="sng" dirty="0" smtClean="0"/>
          </a:p>
          <a:p>
            <a:r>
              <a:rPr lang="en-US" b="1" dirty="0" smtClean="0"/>
              <a:t>The North Hemisphere and South Hemisphere have </a:t>
            </a:r>
            <a:r>
              <a:rPr lang="en-US" b="1" u="sng" dirty="0" smtClean="0"/>
              <a:t>opposite</a:t>
            </a:r>
            <a:r>
              <a:rPr lang="en-US" b="1" dirty="0" smtClean="0"/>
              <a:t> seasons.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384</Words>
  <Application>Microsoft Office PowerPoint</Application>
  <PresentationFormat>On-screen Show (4:3)</PresentationFormat>
  <Paragraphs>64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AIM: Why do we have Seasons?</vt:lpstr>
      <vt:lpstr>Rotation of the Earth</vt:lpstr>
      <vt:lpstr>Slide 3</vt:lpstr>
      <vt:lpstr>Slide 4</vt:lpstr>
      <vt:lpstr>Slide 5</vt:lpstr>
      <vt:lpstr>Revolution of the Earth</vt:lpstr>
      <vt:lpstr>What Causes the Seasons?</vt:lpstr>
      <vt:lpstr>Slide 8</vt:lpstr>
      <vt:lpstr>Slide 9</vt:lpstr>
      <vt:lpstr>Summer Solstice</vt:lpstr>
      <vt:lpstr>Summer Solstice</vt:lpstr>
      <vt:lpstr>Fall (Autumnal) Equinox</vt:lpstr>
      <vt:lpstr>Fall (Autumnal) Equinox</vt:lpstr>
      <vt:lpstr>Winter Solstice</vt:lpstr>
      <vt:lpstr>Winter Solstice</vt:lpstr>
      <vt:lpstr>Spring (Vernal) Equinox</vt:lpstr>
      <vt:lpstr>Spring (Vernal) Equinox</vt:lpstr>
      <vt:lpstr>Slide 18</vt:lpstr>
      <vt:lpstr>This is what Earth looks like right NOW…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3: Seasons</dc:title>
  <dc:creator>Mike</dc:creator>
  <cp:lastModifiedBy>Administrator</cp:lastModifiedBy>
  <cp:revision>22</cp:revision>
  <dcterms:created xsi:type="dcterms:W3CDTF">2010-10-26T21:47:58Z</dcterms:created>
  <dcterms:modified xsi:type="dcterms:W3CDTF">2011-11-18T14:57:49Z</dcterms:modified>
</cp:coreProperties>
</file>