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C299C24-CDAA-49B7-87A3-EB35CB7D2D11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3B5568B-5CE9-4205-9F0C-1FC113B87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1230BF-8279-4272-9777-6499EA3DF572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5A7B89F-583D-42B3-9E89-6886D9DB0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smtClean="0"/>
              <a:t>Temperature, air pressure, wind, moisture, cloud cover, precipitation and storms.  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smtClean="0"/>
              <a:t>Variation in insolation causes heat energy to be unevenly distributed in the atm.  Heat energy moves to even things out, resulting in constant changes in the atm that are a major cause of weather.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F155FA-C7E9-4349-9C82-D4B7B53D97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More insolation = warmer surface and atmosphere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Conduction (direct contact)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Greenhouse gases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Condensation and Sublimation(to ice) release large amounts of stored energy, heating the atm. (when clouds, fog, dew, and frost form)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Coriolis Effect causes friction where </a:t>
            </a:r>
            <a:r>
              <a:rPr lang="en-US" dirty="0" err="1" smtClean="0"/>
              <a:t>atm</a:t>
            </a:r>
            <a:r>
              <a:rPr lang="en-US" dirty="0" smtClean="0"/>
              <a:t> and Earth’s surface meet.  Produces heat, which can be absorbed by atm.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822FA5-81C4-4938-B4B8-B5B9F39908E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Winds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0E9AA0-7BA2-4DA5-986F-DFA4216AE2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Temp generally decreases with increasing altitude bc as air rises there is less air above it </a:t>
            </a:r>
            <a:r>
              <a:rPr lang="en-US" smtClean="0">
                <a:sym typeface="Wingdings" pitchFamily="2" charset="2"/>
              </a:rPr>
              <a:t> less air pressure  expands and cools.</a:t>
            </a: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D86FE-19F3-4DF8-97E1-49BB46DF2C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Barometric Pressure or Air pressure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4D6FF3-2B67-4914-8105-A64D68604A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smtClean="0"/>
              <a:t>Mercury Barometer: tube with a closed top placed in a container of mercury.  When air pushes down on mercury, it rises in the tube.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smtClean="0"/>
              <a:t>Aneroid Barometer: metal can contains a partial vacuum that expands and contracts with changes in air pressure.  Mechanical parts display a reading on a dial. 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C57001-3858-4E6B-8B10-3AC9B2E50B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Page 13 ESRT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70380D-27C7-4533-B63A-D0BA701060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E98A35-F553-4869-AAED-9E4A93D576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TEMP:</a:t>
            </a:r>
          </a:p>
          <a:p>
            <a:pPr>
              <a:spcBef>
                <a:spcPct val="0"/>
              </a:spcBef>
            </a:pPr>
            <a:r>
              <a:rPr lang="en-US" b="1" smtClean="0"/>
              <a:t>As temperature INCREASES, air expands and pressure decreases.</a:t>
            </a:r>
          </a:p>
          <a:p>
            <a:pPr>
              <a:spcBef>
                <a:spcPct val="0"/>
              </a:spcBef>
            </a:pPr>
            <a:r>
              <a:rPr lang="en-US" b="1" smtClean="0"/>
              <a:t>As temperature DECREASES, air compresses and pressure increases.</a:t>
            </a:r>
          </a:p>
          <a:p>
            <a:pPr>
              <a:spcBef>
                <a:spcPct val="0"/>
              </a:spcBef>
            </a:pPr>
            <a:endParaRPr lang="en-US" b="1" smtClean="0"/>
          </a:p>
          <a:p>
            <a:pPr>
              <a:spcBef>
                <a:spcPct val="0"/>
              </a:spcBef>
            </a:pPr>
            <a:r>
              <a:rPr lang="en-US" b="1" smtClean="0"/>
              <a:t>Water Vapor:</a:t>
            </a:r>
          </a:p>
          <a:p>
            <a:pPr>
              <a:spcBef>
                <a:spcPct val="0"/>
              </a:spcBef>
            </a:pPr>
            <a:r>
              <a:rPr lang="en-US" b="1" smtClean="0"/>
              <a:t>More vapor = less density and less pressure.  Water molecules replace air molecules (O or N) – Weighs less.</a:t>
            </a:r>
          </a:p>
          <a:p>
            <a:pPr>
              <a:spcBef>
                <a:spcPct val="0"/>
              </a:spcBef>
            </a:pPr>
            <a:endParaRPr lang="en-US" b="1" smtClean="0"/>
          </a:p>
          <a:p>
            <a:pPr>
              <a:spcBef>
                <a:spcPct val="0"/>
              </a:spcBef>
            </a:pPr>
            <a:r>
              <a:rPr lang="en-US" b="1" smtClean="0"/>
              <a:t>As elevation increases, density and pressure DECREASE.  Less oxygen available.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D4481-D2FA-40FC-936F-FAC7F031D2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48321-6382-4D41-A482-B570C1B182C7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5591-E8F8-4A03-AA34-7AB692FDB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B2E0-9CD5-46BE-BF37-4277FC3507D1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7208-02CD-4DCB-B617-88D06405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8BFA2-BBD5-4FC0-B70E-C23480946CD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C543A-2D4F-48C7-84F7-D91DB932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9272-8A8B-4127-B806-D7A9C2BA658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1344-25B7-410C-ACB8-843DB0B39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9C26-A66D-4470-9905-E951F2F5048C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6C11-2490-4AC3-8865-A90EE26AB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3783-6A51-4F9A-B084-8BC43DDED60B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4EA6B-91C4-4CD4-B859-AC266CFA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EB41-7349-4477-9B39-43E540EB43C5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67A6E-9F77-448F-ACD6-2DB5F179F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5BC2-F326-49DD-9B66-CD1F4CA2BE85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0824D-A18E-461D-BA4D-EFC75D114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0BF3-81E6-498A-8C9A-C06DA3104E62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3D938-3B91-4FD6-B3BE-4E540CEF5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08BD8-5872-4BF9-8ED2-C3BA987269C0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C187-8BCB-4D91-B871-8F4E4D7FD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4EC81-178A-404C-9B08-C659B7D094EA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B6800-6E28-4F6E-935D-870AE60C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0B0876-C56A-44ED-AC42-55C23647187D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D74D6D-E46C-40AB-94EE-5215D2314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G:\Pictures\storms\tstorm_kansas.jpg"/>
          <p:cNvPicPr>
            <a:picLocks noChangeAspect="1" noChangeArrowheads="1"/>
          </p:cNvPicPr>
          <p:nvPr/>
        </p:nvPicPr>
        <p:blipFill>
          <a:blip r:embed="rId2" cstate="print">
            <a:lum contrast="14000"/>
          </a:blip>
          <a:srcRect/>
          <a:stretch>
            <a:fillRect/>
          </a:stretch>
        </p:blipFill>
        <p:spPr bwMode="auto">
          <a:xfrm>
            <a:off x="0" y="7858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0" y="-327025"/>
            <a:ext cx="9144000" cy="1470025"/>
          </a:xfrm>
        </p:spPr>
        <p:txBody>
          <a:bodyPr/>
          <a:lstStyle/>
          <a:p>
            <a:r>
              <a:rPr lang="en-US" sz="6600" smtClean="0">
                <a:latin typeface="Impact" pitchFamily="34" charset="0"/>
              </a:rPr>
              <a:t>Weather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1752600"/>
          </a:xfrm>
        </p:spPr>
        <p:txBody>
          <a:bodyPr/>
          <a:lstStyle/>
          <a:p>
            <a:r>
              <a:rPr lang="en-US" sz="4800" smtClean="0">
                <a:solidFill>
                  <a:schemeClr val="bg1"/>
                </a:solidFill>
                <a:latin typeface="Impact" pitchFamily="34" charset="0"/>
              </a:rPr>
              <a:t>Air Temperature, Pressure, and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100" y="14288"/>
            <a:ext cx="33655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6781800" cy="6096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Standard air pressure at sea level     (1 atmosphere):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14.7 pounds per square inch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29.92 inches of mercury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1013.2 </a:t>
            </a:r>
            <a:r>
              <a:rPr lang="en-US" b="1" dirty="0" err="1" smtClean="0"/>
              <a:t>millibars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4525963"/>
          </a:xfrm>
        </p:spPr>
        <p:txBody>
          <a:bodyPr/>
          <a:lstStyle/>
          <a:p>
            <a:r>
              <a:rPr lang="en-US" b="1" dirty="0" smtClean="0"/>
              <a:t>Air pressure is shown on weather maps with </a:t>
            </a:r>
            <a:r>
              <a:rPr lang="en-US" b="1" u="sng" dirty="0" smtClean="0"/>
              <a:t>ISOBARS</a:t>
            </a:r>
          </a:p>
        </p:txBody>
      </p:sp>
      <p:pic>
        <p:nvPicPr>
          <p:cNvPr id="32770" name="Picture 5" descr="US: Current Wea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692444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Picture 2" descr="http://icons-ak.wxug.com/data/640x480/2xus_s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Impact" pitchFamily="34" charset="0"/>
              </a:rPr>
              <a:t>More Effects on Air Pressure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486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Temperature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Water Vapor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Altitude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**AS any of these 3 factors INCREASE, air pressure and air density DECREASE.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4648200" cy="6400800"/>
          </a:xfrm>
        </p:spPr>
        <p:txBody>
          <a:bodyPr/>
          <a:lstStyle/>
          <a:p>
            <a:r>
              <a:rPr lang="en-US" b="1" smtClean="0"/>
              <a:t>Weather is the state of the variables of the atmosphere at any given location for a short period of time.  </a:t>
            </a:r>
          </a:p>
          <a:p>
            <a:endParaRPr lang="en-US" b="1" smtClean="0"/>
          </a:p>
          <a:p>
            <a:r>
              <a:rPr lang="en-US" b="1" smtClean="0"/>
              <a:t>Most weather occurs in the TROPOSPHERE.</a:t>
            </a:r>
          </a:p>
          <a:p>
            <a:endParaRPr lang="en-US" b="1" smtClean="0"/>
          </a:p>
          <a:p>
            <a:r>
              <a:rPr lang="en-US" b="1" smtClean="0"/>
              <a:t>The major cause of weather is the variation in insolation on Earth.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8600"/>
            <a:ext cx="4229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4500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4800" smtClean="0">
                <a:solidFill>
                  <a:srgbClr val="0000FF"/>
                </a:solidFill>
                <a:latin typeface="Impact" pitchFamily="34" charset="0"/>
              </a:rPr>
              <a:t>Atmospheric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486400"/>
          </a:xfrm>
        </p:spPr>
        <p:txBody>
          <a:bodyPr/>
          <a:lstStyle/>
          <a:p>
            <a:r>
              <a:rPr lang="en-US" b="1" smtClean="0"/>
              <a:t>Temperature is measured in degrees Fahrenheit, Celsius, or Kelvin with a thermometer. </a:t>
            </a:r>
          </a:p>
          <a:p>
            <a:pPr lvl="1"/>
            <a:r>
              <a:rPr lang="en-US" b="1" smtClean="0"/>
              <a:t>On a map, shown with ISOTHERMS.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4800" smtClean="0">
                <a:solidFill>
                  <a:srgbClr val="FF0000"/>
                </a:solidFill>
                <a:latin typeface="Impact" pitchFamily="34" charset="0"/>
              </a:rPr>
              <a:t>Heating of the Atmosphere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/>
          <a:lstStyle/>
          <a:p>
            <a:r>
              <a:rPr lang="en-US" b="1" u="sng" smtClean="0"/>
              <a:t>The atmosphere can be heated by:</a:t>
            </a:r>
          </a:p>
          <a:p>
            <a:pPr lvl="1"/>
            <a:r>
              <a:rPr lang="en-US" sz="3200" b="1" smtClean="0"/>
              <a:t>Direct contact with Earth’s surface</a:t>
            </a:r>
          </a:p>
          <a:p>
            <a:pPr lvl="1"/>
            <a:r>
              <a:rPr lang="en-US" sz="3200" b="1" smtClean="0"/>
              <a:t>Direct absorption on insolation by gases and aerosols</a:t>
            </a:r>
          </a:p>
          <a:p>
            <a:pPr lvl="1"/>
            <a:r>
              <a:rPr lang="en-US" sz="3200" b="1" smtClean="0"/>
              <a:t>Absorption of long-wave infrared from Earth’s surface</a:t>
            </a:r>
          </a:p>
          <a:p>
            <a:pPr lvl="1"/>
            <a:r>
              <a:rPr lang="en-US" sz="3200" b="1" smtClean="0"/>
              <a:t>Condensation &amp; Sublimation</a:t>
            </a:r>
          </a:p>
          <a:p>
            <a:pPr lvl="1"/>
            <a:r>
              <a:rPr lang="en-US" sz="3200" b="1" smtClean="0"/>
              <a:t>Coriolis Effect</a:t>
            </a:r>
          </a:p>
          <a:p>
            <a:pPr lvl="1"/>
            <a:endParaRPr lang="en-US" b="1" smtClean="0"/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Impact" pitchFamily="34" charset="0"/>
              </a:rPr>
              <a:t>Transfer of heat WITHIN the atmosphere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562600"/>
          </a:xfrm>
        </p:spPr>
        <p:txBody>
          <a:bodyPr/>
          <a:lstStyle/>
          <a:p>
            <a:r>
              <a:rPr lang="en-US" b="1" u="sng" smtClean="0"/>
              <a:t>Convection</a:t>
            </a:r>
          </a:p>
          <a:p>
            <a:pPr lvl="1"/>
            <a:r>
              <a:rPr lang="en-US" b="1" smtClean="0"/>
              <a:t>Differences in air density cause differences in air pressure </a:t>
            </a:r>
            <a:r>
              <a:rPr lang="en-US" b="1" smtClean="0">
                <a:sym typeface="Wingdings" pitchFamily="2" charset="2"/>
              </a:rPr>
              <a:t> causing CONVECTION CURRENTS.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70691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463" y="1905000"/>
            <a:ext cx="75263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Impact" pitchFamily="34" charset="0"/>
              </a:rPr>
              <a:t>Heating and Cooling of Air by Expansion and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/>
          <a:lstStyle/>
          <a:p>
            <a:r>
              <a:rPr lang="en-US" b="1" smtClean="0">
                <a:sym typeface="Wingdings" pitchFamily="2" charset="2"/>
              </a:rPr>
              <a:t>When a gas </a:t>
            </a:r>
            <a:r>
              <a:rPr lang="en-US" b="1" u="sng" smtClean="0">
                <a:solidFill>
                  <a:srgbClr val="0000FF"/>
                </a:solidFill>
                <a:sym typeface="Wingdings" pitchFamily="2" charset="2"/>
              </a:rPr>
              <a:t>EXPANDS</a:t>
            </a:r>
            <a:r>
              <a:rPr lang="en-US" b="1" smtClean="0">
                <a:sym typeface="Wingdings" pitchFamily="2" charset="2"/>
              </a:rPr>
              <a:t>, temp </a:t>
            </a:r>
            <a:r>
              <a:rPr lang="en-US" b="1" u="sng" smtClean="0">
                <a:solidFill>
                  <a:srgbClr val="0000FF"/>
                </a:solidFill>
                <a:sym typeface="Wingdings" pitchFamily="2" charset="2"/>
              </a:rPr>
              <a:t>DECREASES</a:t>
            </a:r>
          </a:p>
          <a:p>
            <a:r>
              <a:rPr lang="en-US" b="1" smtClean="0">
                <a:sym typeface="Wingdings" pitchFamily="2" charset="2"/>
              </a:rPr>
              <a:t>When a gas </a:t>
            </a:r>
            <a:r>
              <a:rPr lang="en-US" b="1" u="sng" smtClean="0">
                <a:solidFill>
                  <a:srgbClr val="FF0000"/>
                </a:solidFill>
                <a:sym typeface="Wingdings" pitchFamily="2" charset="2"/>
              </a:rPr>
              <a:t>COMPRESSES</a:t>
            </a:r>
            <a:r>
              <a:rPr lang="en-US" b="1" smtClean="0">
                <a:sym typeface="Wingdings" pitchFamily="2" charset="2"/>
              </a:rPr>
              <a:t>, temp </a:t>
            </a:r>
            <a:r>
              <a:rPr lang="en-US" b="1" u="sng" smtClean="0">
                <a:solidFill>
                  <a:srgbClr val="FF0000"/>
                </a:solidFill>
                <a:sym typeface="Wingdings" pitchFamily="2" charset="2"/>
              </a:rPr>
              <a:t>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381000"/>
            <a:ext cx="95250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Impact" pitchFamily="34" charset="0"/>
              </a:rPr>
              <a:t>Atmospheric Pressure and Density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r>
              <a:rPr lang="en-US" b="1" smtClean="0"/>
              <a:t>Directly related</a:t>
            </a:r>
          </a:p>
          <a:p>
            <a:endParaRPr lang="en-US" sz="1100" b="1" smtClean="0"/>
          </a:p>
          <a:p>
            <a:r>
              <a:rPr lang="en-US" b="1" u="sng" smtClean="0"/>
              <a:t>Atmospheric Pressure</a:t>
            </a:r>
            <a:r>
              <a:rPr lang="en-US" b="1" smtClean="0"/>
              <a:t>: the pressure due to the weight of the overlying atmosphere pushing down on an area.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743200"/>
            <a:ext cx="64960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Impact" pitchFamily="34" charset="0"/>
              </a:rPr>
              <a:t>Measuring Air Pressure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638800"/>
          </a:xfrm>
        </p:spPr>
        <p:txBody>
          <a:bodyPr/>
          <a:lstStyle/>
          <a:p>
            <a:r>
              <a:rPr lang="en-US" b="1" u="sng" smtClean="0"/>
              <a:t>Barometer</a:t>
            </a:r>
            <a:r>
              <a:rPr lang="en-US" b="1" smtClean="0"/>
              <a:t>: instrument used to measure air pressure. </a:t>
            </a:r>
            <a:endParaRPr lang="en-US" sz="2800" b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22463"/>
            <a:ext cx="34290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81063" y="1941513"/>
            <a:ext cx="270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Mercury Barometer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863" y="2401888"/>
            <a:ext cx="37338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24463" y="1981200"/>
            <a:ext cx="263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Aneroid Barometer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526</Words>
  <Application>Microsoft Office PowerPoint</Application>
  <PresentationFormat>On-screen Show (4:3)</PresentationFormat>
  <Paragraphs>75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Weather</vt:lpstr>
      <vt:lpstr>Slide 2</vt:lpstr>
      <vt:lpstr>Atmospheric Temperature</vt:lpstr>
      <vt:lpstr>Heating of the Atmosphere</vt:lpstr>
      <vt:lpstr>Transfer of heat WITHIN the atmosphere</vt:lpstr>
      <vt:lpstr>Heating and Cooling of Air by Expansion and Compression</vt:lpstr>
      <vt:lpstr>Slide 7</vt:lpstr>
      <vt:lpstr>Atmospheric Pressure and Density</vt:lpstr>
      <vt:lpstr>Measuring Air Pressure</vt:lpstr>
      <vt:lpstr>Slide 10</vt:lpstr>
      <vt:lpstr>Slide 11</vt:lpstr>
      <vt:lpstr>Slide 12</vt:lpstr>
      <vt:lpstr>More Effects on Air Pressure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creator>Mike</dc:creator>
  <cp:lastModifiedBy>Administrator</cp:lastModifiedBy>
  <cp:revision>24</cp:revision>
  <dcterms:created xsi:type="dcterms:W3CDTF">2011-02-02T01:21:34Z</dcterms:created>
  <dcterms:modified xsi:type="dcterms:W3CDTF">2013-02-07T16:38:52Z</dcterms:modified>
</cp:coreProperties>
</file>