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58" r:id="rId4"/>
    <p:sldId id="260" r:id="rId5"/>
    <p:sldId id="259" r:id="rId6"/>
    <p:sldId id="261" r:id="rId7"/>
    <p:sldId id="262" r:id="rId8"/>
    <p:sldId id="264" r:id="rId9"/>
    <p:sldId id="265" r:id="rId10"/>
    <p:sldId id="267" r:id="rId11"/>
    <p:sldId id="266" r:id="rId12"/>
    <p:sldId id="268" r:id="rId13"/>
    <p:sldId id="270" r:id="rId14"/>
    <p:sldId id="269" r:id="rId15"/>
    <p:sldId id="287" r:id="rId16"/>
    <p:sldId id="284" r:id="rId17"/>
    <p:sldId id="285" r:id="rId18"/>
    <p:sldId id="286" r:id="rId19"/>
    <p:sldId id="271" r:id="rId20"/>
    <p:sldId id="272" r:id="rId21"/>
    <p:sldId id="273" r:id="rId22"/>
    <p:sldId id="274" r:id="rId23"/>
    <p:sldId id="275" r:id="rId24"/>
    <p:sldId id="276" r:id="rId25"/>
    <p:sldId id="277" r:id="rId26"/>
    <p:sldId id="279" r:id="rId27"/>
    <p:sldId id="280" r:id="rId28"/>
    <p:sldId id="278"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9" autoAdjust="0"/>
    <p:restoredTop sz="94660"/>
  </p:normalViewPr>
  <p:slideViewPr>
    <p:cSldViewPr>
      <p:cViewPr varScale="1">
        <p:scale>
          <a:sx n="69" d="100"/>
          <a:sy n="69" d="100"/>
        </p:scale>
        <p:origin x="-552" y="-10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D31A06-6909-42A4-A091-67B116971AA8}" type="datetimeFigureOut">
              <a:rPr lang="en-US" smtClean="0"/>
              <a:pPr/>
              <a:t>5/10/2013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B26A3-03FC-4786-B245-9DA7722667BE}" type="slidenum">
              <a:rPr lang="en-US" smtClean="0"/>
              <a:pPr/>
              <a:t>‹#›</a:t>
            </a:fld>
            <a:endParaRPr lang="en-US"/>
          </a:p>
        </p:txBody>
      </p:sp>
    </p:spTree>
    <p:extLst>
      <p:ext uri="{BB962C8B-B14F-4D97-AF65-F5344CB8AC3E}">
        <p14:creationId xmlns="" xmlns:p14="http://schemas.microsoft.com/office/powerpoint/2010/main" val="3910481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E1ABE1-DCA0-42EB-A8CB-78825B22BFF1}"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E2ABF907-C141-405E-8525-2F78D58E363C}" type="slidenum">
              <a:rPr lang="en-US" smtClean="0"/>
              <a:pPr>
                <a:defRPr/>
              </a:pPr>
              <a:t>23</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DCB3BBA-9717-4848-BA74-A1465C308D92}" type="slidenum">
              <a:rPr lang="en-US" smtClean="0"/>
              <a:pPr>
                <a:defRPr/>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AD9BE13F-CA89-4B43-8419-540AA8596755}" type="slidenum">
              <a:rPr lang="en-US" smtClean="0"/>
              <a:pPr>
                <a:defRPr/>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8CCE281-6E21-4635-9E7F-E75CD1B244F7}" type="slidenum">
              <a:rPr lang="en-US" smtClean="0"/>
              <a:pPr>
                <a:defRPr/>
              </a:pPr>
              <a:t>37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770B519-9076-4841-BF18-037C3DB6BDEC}" type="slidenum">
              <a:rPr lang="en-US" smtClean="0"/>
              <a:pPr>
                <a:defRPr/>
              </a:pPr>
              <a:t>38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6D84B83-CCF9-4C2B-87F6-6E58237EC4A0}" type="slidenum">
              <a:rPr lang="en-US" smtClean="0"/>
              <a:pPr>
                <a:defRPr/>
              </a:pPr>
              <a:t>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7B60A47-E21F-4195-AFCB-3D2F9ED33492}" type="slidenum">
              <a:rPr lang="en-US" smtClean="0"/>
              <a:pPr>
                <a:defRPr/>
              </a:pPr>
              <a:t>41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936795C-1AE1-4491-AD15-9F2B4C780B1E}" type="slidenum">
              <a:rPr lang="en-US" smtClean="0"/>
              <a:pPr>
                <a:defRPr/>
              </a:pPr>
              <a:t>42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07A8BB8-1F6B-422C-8E29-7C46D0DF74E8}" type="slidenum">
              <a:rPr lang="en-US" smtClean="0"/>
              <a:pPr>
                <a:defRPr/>
              </a:pPr>
              <a:t>43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413770C-FD14-47EA-AA5F-8E4921E9B457}" type="slidenum">
              <a:rPr lang="en-US" smtClean="0"/>
              <a:pPr>
                <a:defRPr/>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B0FED24-127C-426F-970D-A2C731014F61}" type="slidenum">
              <a:rPr lang="en-US" smtClean="0"/>
              <a:pPr>
                <a:defRPr/>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89FFF53-6FAC-4D0F-ACAA-3B2FA3C44AFF}" type="slidenum">
              <a:rPr lang="en-US" smtClean="0"/>
              <a:pPr>
                <a:defRPr/>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5493BCA-BD88-4F18-A558-B85BCC9FB0E8}" type="slidenum">
              <a:rPr lang="en-US" smtClean="0"/>
              <a:pPr>
                <a:defRPr/>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FBE77D2-FA24-4BBF-B466-E7A471757628}" type="slidenum">
              <a:rPr lang="en-US" smtClean="0"/>
              <a:pPr>
                <a:defRPr/>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5FCC812-412A-43A9-8AD6-BCCEC0522BBF}" type="slidenum">
              <a:rPr lang="en-US" smtClean="0"/>
              <a:pPr>
                <a:defRPr/>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CB3ABD7-1D24-4D50-A91B-445AB0744583}" type="slidenum">
              <a:rPr lang="en-US" smtClean="0"/>
              <a:pPr>
                <a:defRPr/>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BDB40BA-1909-4E02-896C-EDE8A4DDB825}" type="slidenum">
              <a:rPr lang="en-US" smtClean="0"/>
              <a:pPr>
                <a:defRPr/>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A0C637-5CF5-4E94-B97B-4481A77528A9}" type="datetimeFigureOut">
              <a:rPr lang="en-US" smtClean="0"/>
              <a:pPr/>
              <a:t>5/10/2013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E15F8-5FA9-4D86-B264-AA11DB29C466}" type="slidenum">
              <a:rPr lang="en-US" smtClean="0"/>
              <a:pPr/>
              <a:t>‹#›</a:t>
            </a:fld>
            <a:endParaRPr lang="en-US"/>
          </a:p>
        </p:txBody>
      </p:sp>
    </p:spTree>
    <p:extLst>
      <p:ext uri="{BB962C8B-B14F-4D97-AF65-F5344CB8AC3E}">
        <p14:creationId xmlns="" xmlns:p14="http://schemas.microsoft.com/office/powerpoint/2010/main" val="4008858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A0C637-5CF5-4E94-B97B-4481A77528A9}" type="datetimeFigureOut">
              <a:rPr lang="en-US" smtClean="0"/>
              <a:pPr/>
              <a:t>5/10/2013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E15F8-5FA9-4D86-B264-AA11DB29C466}" type="slidenum">
              <a:rPr lang="en-US" smtClean="0"/>
              <a:pPr/>
              <a:t>‹#›</a:t>
            </a:fld>
            <a:endParaRPr lang="en-US"/>
          </a:p>
        </p:txBody>
      </p:sp>
    </p:spTree>
    <p:extLst>
      <p:ext uri="{BB962C8B-B14F-4D97-AF65-F5344CB8AC3E}">
        <p14:creationId xmlns="" xmlns:p14="http://schemas.microsoft.com/office/powerpoint/2010/main" val="3952209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A0C637-5CF5-4E94-B97B-4481A77528A9}" type="datetimeFigureOut">
              <a:rPr lang="en-US" smtClean="0"/>
              <a:pPr/>
              <a:t>5/10/2013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E15F8-5FA9-4D86-B264-AA11DB29C466}" type="slidenum">
              <a:rPr lang="en-US" smtClean="0"/>
              <a:pPr/>
              <a:t>‹#›</a:t>
            </a:fld>
            <a:endParaRPr lang="en-US"/>
          </a:p>
        </p:txBody>
      </p:sp>
    </p:spTree>
    <p:extLst>
      <p:ext uri="{BB962C8B-B14F-4D97-AF65-F5344CB8AC3E}">
        <p14:creationId xmlns="" xmlns:p14="http://schemas.microsoft.com/office/powerpoint/2010/main" val="42830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A0C637-5CF5-4E94-B97B-4481A77528A9}" type="datetimeFigureOut">
              <a:rPr lang="en-US" smtClean="0"/>
              <a:pPr/>
              <a:t>5/10/2013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E15F8-5FA9-4D86-B264-AA11DB29C466}" type="slidenum">
              <a:rPr lang="en-US" smtClean="0"/>
              <a:pPr/>
              <a:t>‹#›</a:t>
            </a:fld>
            <a:endParaRPr lang="en-US"/>
          </a:p>
        </p:txBody>
      </p:sp>
    </p:spTree>
    <p:extLst>
      <p:ext uri="{BB962C8B-B14F-4D97-AF65-F5344CB8AC3E}">
        <p14:creationId xmlns="" xmlns:p14="http://schemas.microsoft.com/office/powerpoint/2010/main" val="1263610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A0C637-5CF5-4E94-B97B-4481A77528A9}" type="datetimeFigureOut">
              <a:rPr lang="en-US" smtClean="0"/>
              <a:pPr/>
              <a:t>5/10/2013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E15F8-5FA9-4D86-B264-AA11DB29C466}" type="slidenum">
              <a:rPr lang="en-US" smtClean="0"/>
              <a:pPr/>
              <a:t>‹#›</a:t>
            </a:fld>
            <a:endParaRPr lang="en-US"/>
          </a:p>
        </p:txBody>
      </p:sp>
    </p:spTree>
    <p:extLst>
      <p:ext uri="{BB962C8B-B14F-4D97-AF65-F5344CB8AC3E}">
        <p14:creationId xmlns="" xmlns:p14="http://schemas.microsoft.com/office/powerpoint/2010/main" val="673079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A0C637-5CF5-4E94-B97B-4481A77528A9}" type="datetimeFigureOut">
              <a:rPr lang="en-US" smtClean="0"/>
              <a:pPr/>
              <a:t>5/10/2013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E15F8-5FA9-4D86-B264-AA11DB29C466}" type="slidenum">
              <a:rPr lang="en-US" smtClean="0"/>
              <a:pPr/>
              <a:t>‹#›</a:t>
            </a:fld>
            <a:endParaRPr lang="en-US"/>
          </a:p>
        </p:txBody>
      </p:sp>
    </p:spTree>
    <p:extLst>
      <p:ext uri="{BB962C8B-B14F-4D97-AF65-F5344CB8AC3E}">
        <p14:creationId xmlns="" xmlns:p14="http://schemas.microsoft.com/office/powerpoint/2010/main" val="69845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A0C637-5CF5-4E94-B97B-4481A77528A9}" type="datetimeFigureOut">
              <a:rPr lang="en-US" smtClean="0"/>
              <a:pPr/>
              <a:t>5/10/2013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AE15F8-5FA9-4D86-B264-AA11DB29C466}" type="slidenum">
              <a:rPr lang="en-US" smtClean="0"/>
              <a:pPr/>
              <a:t>‹#›</a:t>
            </a:fld>
            <a:endParaRPr lang="en-US"/>
          </a:p>
        </p:txBody>
      </p:sp>
    </p:spTree>
    <p:extLst>
      <p:ext uri="{BB962C8B-B14F-4D97-AF65-F5344CB8AC3E}">
        <p14:creationId xmlns="" xmlns:p14="http://schemas.microsoft.com/office/powerpoint/2010/main" val="4003164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A0C637-5CF5-4E94-B97B-4481A77528A9}" type="datetimeFigureOut">
              <a:rPr lang="en-US" smtClean="0"/>
              <a:pPr/>
              <a:t>5/10/2013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AE15F8-5FA9-4D86-B264-AA11DB29C466}" type="slidenum">
              <a:rPr lang="en-US" smtClean="0"/>
              <a:pPr/>
              <a:t>‹#›</a:t>
            </a:fld>
            <a:endParaRPr lang="en-US"/>
          </a:p>
        </p:txBody>
      </p:sp>
    </p:spTree>
    <p:extLst>
      <p:ext uri="{BB962C8B-B14F-4D97-AF65-F5344CB8AC3E}">
        <p14:creationId xmlns="" xmlns:p14="http://schemas.microsoft.com/office/powerpoint/2010/main" val="3292308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0C637-5CF5-4E94-B97B-4481A77528A9}" type="datetimeFigureOut">
              <a:rPr lang="en-US" smtClean="0"/>
              <a:pPr/>
              <a:t>5/10/2013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AE15F8-5FA9-4D86-B264-AA11DB29C466}" type="slidenum">
              <a:rPr lang="en-US" smtClean="0"/>
              <a:pPr/>
              <a:t>‹#›</a:t>
            </a:fld>
            <a:endParaRPr lang="en-US"/>
          </a:p>
        </p:txBody>
      </p:sp>
    </p:spTree>
    <p:extLst>
      <p:ext uri="{BB962C8B-B14F-4D97-AF65-F5344CB8AC3E}">
        <p14:creationId xmlns="" xmlns:p14="http://schemas.microsoft.com/office/powerpoint/2010/main" val="3250252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A0C637-5CF5-4E94-B97B-4481A77528A9}" type="datetimeFigureOut">
              <a:rPr lang="en-US" smtClean="0"/>
              <a:pPr/>
              <a:t>5/10/2013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E15F8-5FA9-4D86-B264-AA11DB29C466}" type="slidenum">
              <a:rPr lang="en-US" smtClean="0"/>
              <a:pPr/>
              <a:t>‹#›</a:t>
            </a:fld>
            <a:endParaRPr lang="en-US"/>
          </a:p>
        </p:txBody>
      </p:sp>
    </p:spTree>
    <p:extLst>
      <p:ext uri="{BB962C8B-B14F-4D97-AF65-F5344CB8AC3E}">
        <p14:creationId xmlns="" xmlns:p14="http://schemas.microsoft.com/office/powerpoint/2010/main" val="1033190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A0C637-5CF5-4E94-B97B-4481A77528A9}" type="datetimeFigureOut">
              <a:rPr lang="en-US" smtClean="0"/>
              <a:pPr/>
              <a:t>5/10/2013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E15F8-5FA9-4D86-B264-AA11DB29C466}" type="slidenum">
              <a:rPr lang="en-US" smtClean="0"/>
              <a:pPr/>
              <a:t>‹#›</a:t>
            </a:fld>
            <a:endParaRPr lang="en-US"/>
          </a:p>
        </p:txBody>
      </p:sp>
    </p:spTree>
    <p:extLst>
      <p:ext uri="{BB962C8B-B14F-4D97-AF65-F5344CB8AC3E}">
        <p14:creationId xmlns="" xmlns:p14="http://schemas.microsoft.com/office/powerpoint/2010/main" val="2978133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0C637-5CF5-4E94-B97B-4481A77528A9}" type="datetimeFigureOut">
              <a:rPr lang="en-US" smtClean="0"/>
              <a:pPr/>
              <a:t>5/10/2013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E15F8-5FA9-4D86-B264-AA11DB29C466}" type="slidenum">
              <a:rPr lang="en-US" smtClean="0"/>
              <a:pPr/>
              <a:t>‹#›</a:t>
            </a:fld>
            <a:endParaRPr lang="en-US"/>
          </a:p>
        </p:txBody>
      </p:sp>
    </p:spTree>
    <p:extLst>
      <p:ext uri="{BB962C8B-B14F-4D97-AF65-F5344CB8AC3E}">
        <p14:creationId xmlns="" xmlns:p14="http://schemas.microsoft.com/office/powerpoint/2010/main" val="3155399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hmMlspNoZMs&amp;feature=related" TargetMode="External"/><Relationship Id="rId2" Type="http://schemas.openxmlformats.org/officeDocument/2006/relationships/hyperlink" Target="http://www.cbsnews.com/video/watch/?id=6414009n" TargetMode="External"/><Relationship Id="rId1" Type="http://schemas.openxmlformats.org/officeDocument/2006/relationships/slideLayout" Target="../slideLayouts/slideLayout2.xml"/><Relationship Id="rId4" Type="http://schemas.openxmlformats.org/officeDocument/2006/relationships/hyperlink" Target="http://www.youtube.com/watch?v=NBPwwt0HuVo&amp;feature=channel" TargetMode="Externa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wwnorton.com/college/geo/egeo/flash/2_10.sw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file:///\\GN01\DGORW0526$\8R%20Science\Mikes%20Files\Unit.5.Volcanoes%20&amp;%20Earthquakes\VolcanoTypes.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6375"/>
            <a:ext cx="9144000" cy="1470025"/>
          </a:xfrm>
        </p:spPr>
        <p:txBody>
          <a:bodyPr>
            <a:noAutofit/>
          </a:bodyPr>
          <a:lstStyle/>
          <a:p>
            <a:r>
              <a:rPr lang="en-US" sz="6000" b="1" dirty="0" smtClean="0">
                <a:solidFill>
                  <a:schemeClr val="accent6">
                    <a:lumMod val="75000"/>
                  </a:schemeClr>
                </a:solidFill>
                <a:latin typeface="Hurry Up" pitchFamily="2" charset="0"/>
              </a:rPr>
              <a:t>Earthquakes and Volcanoes</a:t>
            </a:r>
            <a:endParaRPr lang="en-US" sz="6000" b="1" dirty="0">
              <a:solidFill>
                <a:schemeClr val="accent6">
                  <a:lumMod val="75000"/>
                </a:schemeClr>
              </a:solidFill>
              <a:latin typeface="Hurry Up" pitchFamily="2" charset="0"/>
            </a:endParaRPr>
          </a:p>
        </p:txBody>
      </p:sp>
      <p:sp>
        <p:nvSpPr>
          <p:cNvPr id="3" name="Subtitle 2"/>
          <p:cNvSpPr>
            <a:spLocks noGrp="1"/>
          </p:cNvSpPr>
          <p:nvPr>
            <p:ph type="subTitle" idx="1"/>
          </p:nvPr>
        </p:nvSpPr>
        <p:spPr>
          <a:xfrm>
            <a:off x="-152400" y="2133600"/>
            <a:ext cx="4876800" cy="4724400"/>
          </a:xfrm>
        </p:spPr>
        <p:txBody>
          <a:bodyPr>
            <a:normAutofit/>
          </a:bodyPr>
          <a:lstStyle/>
          <a:p>
            <a:r>
              <a:rPr lang="en-US" sz="4800" b="1" dirty="0" smtClean="0">
                <a:solidFill>
                  <a:schemeClr val="tx1"/>
                </a:solidFill>
              </a:rPr>
              <a:t>AIM:  </a:t>
            </a:r>
            <a:r>
              <a:rPr lang="en-US" sz="4800" b="1" u="sng" dirty="0" smtClean="0">
                <a:solidFill>
                  <a:schemeClr val="tx1"/>
                </a:solidFill>
              </a:rPr>
              <a:t>Why do earthquakes and volcanoes occur on Earth?</a:t>
            </a:r>
            <a:endParaRPr lang="en-US" sz="4800" b="1" u="sng" dirty="0">
              <a:solidFill>
                <a:schemeClr val="tx1"/>
              </a:solidFill>
            </a:endParaRPr>
          </a:p>
        </p:txBody>
      </p:sp>
      <p:pic>
        <p:nvPicPr>
          <p:cNvPr id="1026" name="Picture 2"/>
          <p:cNvPicPr>
            <a:picLocks noChangeAspect="1" noChangeArrowheads="1"/>
          </p:cNvPicPr>
          <p:nvPr/>
        </p:nvPicPr>
        <p:blipFill>
          <a:blip r:embed="rId2" cstate="print"/>
          <a:srcRect/>
          <a:stretch>
            <a:fillRect/>
          </a:stretch>
        </p:blipFill>
        <p:spPr bwMode="auto">
          <a:xfrm>
            <a:off x="4648200" y="2133600"/>
            <a:ext cx="4270323" cy="3276600"/>
          </a:xfrm>
          <a:prstGeom prst="rect">
            <a:avLst/>
          </a:prstGeom>
          <a:noFill/>
          <a:ln w="9525">
            <a:noFill/>
            <a:miter lim="800000"/>
            <a:headEnd/>
            <a:tailEnd/>
          </a:ln>
        </p:spPr>
      </p:pic>
    </p:spTree>
    <p:extLst>
      <p:ext uri="{BB962C8B-B14F-4D97-AF65-F5344CB8AC3E}">
        <p14:creationId xmlns="" xmlns:p14="http://schemas.microsoft.com/office/powerpoint/2010/main" val="1495393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324600"/>
          </a:xfrm>
        </p:spPr>
        <p:txBody>
          <a:bodyPr/>
          <a:lstStyle/>
          <a:p>
            <a:pPr marL="0" indent="0">
              <a:buNone/>
            </a:pPr>
            <a:r>
              <a:rPr lang="en-US" b="1" dirty="0">
                <a:solidFill>
                  <a:schemeClr val="accent6">
                    <a:lumMod val="75000"/>
                  </a:schemeClr>
                </a:solidFill>
              </a:rPr>
              <a:t>3</a:t>
            </a:r>
            <a:r>
              <a:rPr lang="en-US" b="1" dirty="0" smtClean="0">
                <a:solidFill>
                  <a:schemeClr val="accent6">
                    <a:lumMod val="75000"/>
                  </a:schemeClr>
                </a:solidFill>
              </a:rPr>
              <a:t>.  </a:t>
            </a:r>
            <a:r>
              <a:rPr lang="en-US" b="1" u="sng" dirty="0" smtClean="0">
                <a:solidFill>
                  <a:schemeClr val="accent6">
                    <a:lumMod val="75000"/>
                  </a:schemeClr>
                </a:solidFill>
              </a:rPr>
              <a:t>SURFACE WAVES</a:t>
            </a:r>
          </a:p>
          <a:p>
            <a:pPr marL="514350" indent="-514350"/>
            <a:r>
              <a:rPr lang="en-US" b="1" dirty="0" smtClean="0"/>
              <a:t>When some P and S waves reach the surface, they can become surface waves.</a:t>
            </a:r>
          </a:p>
          <a:p>
            <a:pPr marL="514350" indent="-514350"/>
            <a:r>
              <a:rPr lang="en-US" b="1" u="sng" dirty="0" smtClean="0"/>
              <a:t>Can make the ground roll like ocean waves.</a:t>
            </a:r>
            <a:endParaRPr lang="en-US" b="1" u="sng" dirty="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00200" y="2667000"/>
            <a:ext cx="5402982"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766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smtClean="0"/>
          </a:p>
        </p:txBody>
      </p:sp>
      <p:pic>
        <p:nvPicPr>
          <p:cNvPr id="10243" name="Content Placeholder 3" descr="l8awav2.gif"/>
          <p:cNvPicPr>
            <a:picLocks noGrp="1" noChangeAspect="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228600" y="1447800"/>
            <a:ext cx="8504238" cy="2362200"/>
          </a:xfrm>
        </p:spPr>
      </p:pic>
    </p:spTree>
    <p:extLst>
      <p:ext uri="{BB962C8B-B14F-4D97-AF65-F5344CB8AC3E}">
        <p14:creationId xmlns="" xmlns:p14="http://schemas.microsoft.com/office/powerpoint/2010/main" val="25029543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ttp://science.nationalgeographic.com/staticfiles/NGS/Shared/StaticFiles/Science/Images/Content/earthquake-next-one-photo-rtre2o5-sw.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87"/>
            <a:ext cx="9144000"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11153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9" name="Picture 4" descr="http://www.geonet.org.nz/images/earthquake/edgecumbe-2-march-1987/lge_edgecumbe_rift_in_paddock.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9454" y="0"/>
            <a:ext cx="851974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52865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gadr.giees.uncc.edu/images/hzevents/hzevents9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76400" y="0"/>
            <a:ext cx="5715000" cy="689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27203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5"/>
          <p:cNvSpPr>
            <a:spLocks noGrp="1" noChangeArrowheads="1"/>
          </p:cNvSpPr>
          <p:nvPr>
            <p:ph type="body" idx="1"/>
          </p:nvPr>
        </p:nvSpPr>
        <p:spPr>
          <a:xfrm>
            <a:off x="457200" y="381000"/>
            <a:ext cx="8229600" cy="6248400"/>
          </a:xfrm>
        </p:spPr>
        <p:txBody>
          <a:bodyPr/>
          <a:lstStyle/>
          <a:p>
            <a:pPr>
              <a:buFontTx/>
              <a:buNone/>
            </a:pPr>
            <a:r>
              <a:rPr lang="en-US" dirty="0" smtClean="0">
                <a:solidFill>
                  <a:srgbClr val="009900"/>
                </a:solidFill>
                <a:latin typeface="Arial Black" pitchFamily="34" charset="0"/>
              </a:rPr>
              <a:t>What can people do to protect themselves during an earthquake?</a:t>
            </a:r>
          </a:p>
          <a:p>
            <a:r>
              <a:rPr lang="en-US" u="sng" dirty="0" smtClean="0">
                <a:latin typeface="Arial Black" pitchFamily="34" charset="0"/>
              </a:rPr>
              <a:t>Drop down under a strong object (desk, table, etc.)</a:t>
            </a:r>
          </a:p>
          <a:p>
            <a:endParaRPr lang="en-US" u="sng" dirty="0" smtClean="0">
              <a:latin typeface="Arial Black" pitchFamily="34" charset="0"/>
            </a:endParaRPr>
          </a:p>
          <a:p>
            <a:r>
              <a:rPr lang="en-US" u="sng" dirty="0" smtClean="0">
                <a:latin typeface="Arial Black" pitchFamily="34" charset="0"/>
              </a:rPr>
              <a:t>Turn away from windows</a:t>
            </a:r>
          </a:p>
          <a:p>
            <a:endParaRPr lang="en-US" u="sng" dirty="0" smtClean="0">
              <a:latin typeface="Arial Black" pitchFamily="34" charset="0"/>
            </a:endParaRPr>
          </a:p>
          <a:p>
            <a:r>
              <a:rPr lang="en-US" u="sng" dirty="0" smtClean="0">
                <a:latin typeface="Arial Black" pitchFamily="34" charset="0"/>
              </a:rPr>
              <a:t>Do not go very far (only 10-30 seconds long)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dissolve">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dissolve">
                                      <p:cBhvr>
                                        <p:cTn id="12" dur="500"/>
                                        <p:tgtEl>
                                          <p:spTgt spid="30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23">
                                            <p:txEl>
                                              <p:pRg st="3" end="3"/>
                                            </p:txEl>
                                          </p:spTgt>
                                        </p:tgtEl>
                                        <p:attrNameLst>
                                          <p:attrName>style.visibility</p:attrName>
                                        </p:attrNameLst>
                                      </p:cBhvr>
                                      <p:to>
                                        <p:strVal val="visible"/>
                                      </p:to>
                                    </p:set>
                                    <p:animEffect transition="in" filter="dissolve">
                                      <p:cBhvr>
                                        <p:cTn id="17" dur="500"/>
                                        <p:tgtEl>
                                          <p:spTgt spid="307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723">
                                            <p:txEl>
                                              <p:pRg st="5" end="5"/>
                                            </p:txEl>
                                          </p:spTgt>
                                        </p:tgtEl>
                                        <p:attrNameLst>
                                          <p:attrName>style.visibility</p:attrName>
                                        </p:attrNameLst>
                                      </p:cBhvr>
                                      <p:to>
                                        <p:strVal val="visible"/>
                                      </p:to>
                                    </p:set>
                                    <p:animEffect transition="in" filter="dissolve">
                                      <p:cBhvr>
                                        <p:cTn id="22" dur="500"/>
                                        <p:tgtEl>
                                          <p:spTgt spid="30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14400" y="0"/>
            <a:ext cx="7391400" cy="603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7" name="Rectangle 4"/>
          <p:cNvSpPr>
            <a:spLocks noChangeArrowheads="1"/>
          </p:cNvSpPr>
          <p:nvPr/>
        </p:nvSpPr>
        <p:spPr bwMode="auto">
          <a:xfrm>
            <a:off x="0" y="5962650"/>
            <a:ext cx="91440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b="1"/>
              <a:t>During the April 1949 earthquake near Tacoma, Washington, the owner of the Busy Bee Café barred the doors to keep panicking patrons from rushing outside. Seconds later, brick fell from the top of the Hotel Seattle, crushing several cars.</a:t>
            </a:r>
            <a:endParaRPr lang="en-US"/>
          </a:p>
        </p:txBody>
      </p:sp>
    </p:spTree>
    <p:extLst>
      <p:ext uri="{BB962C8B-B14F-4D97-AF65-F5344CB8AC3E}">
        <p14:creationId xmlns="" xmlns:p14="http://schemas.microsoft.com/office/powerpoint/2010/main" val="3665036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smtClean="0"/>
          </a:p>
        </p:txBody>
      </p:sp>
      <p:sp>
        <p:nvSpPr>
          <p:cNvPr id="32771" name="Content Placeholder 2"/>
          <p:cNvSpPr>
            <a:spLocks noGrp="1"/>
          </p:cNvSpPr>
          <p:nvPr>
            <p:ph idx="1"/>
          </p:nvPr>
        </p:nvSpPr>
        <p:spPr/>
        <p:txBody>
          <a:bodyPr/>
          <a:lstStyle/>
          <a:p>
            <a:endParaRPr lang="en-US" smtClean="0"/>
          </a:p>
        </p:txBody>
      </p:sp>
      <p:pic>
        <p:nvPicPr>
          <p:cNvPr id="3277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0" y="-228600"/>
            <a:ext cx="7772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3" name="Rectangle 4"/>
          <p:cNvSpPr>
            <a:spLocks noChangeArrowheads="1"/>
          </p:cNvSpPr>
          <p:nvPr/>
        </p:nvSpPr>
        <p:spPr bwMode="auto">
          <a:xfrm>
            <a:off x="0" y="5380038"/>
            <a:ext cx="9144000" cy="147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b="1"/>
              <a:t>The Long Beach, California school above shows how dangerous old, brick</a:t>
            </a:r>
          </a:p>
          <a:p>
            <a:r>
              <a:rPr lang="en-US" b="1"/>
              <a:t>buildings can be. In the 1949 Olympia earthquake, the Senior Class President</a:t>
            </a:r>
          </a:p>
          <a:p>
            <a:r>
              <a:rPr lang="en-US" b="1"/>
              <a:t>of Castle Rock High School was killed by falling bricks. The gable on the school collapsed, even though the structure was more than 50 miles (80 kilometers) from the epicenter.</a:t>
            </a:r>
            <a:endParaRPr lang="en-US"/>
          </a:p>
        </p:txBody>
      </p:sp>
    </p:spTree>
    <p:extLst>
      <p:ext uri="{BB962C8B-B14F-4D97-AF65-F5344CB8AC3E}">
        <p14:creationId xmlns="" xmlns:p14="http://schemas.microsoft.com/office/powerpoint/2010/main" val="3827149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en-US" smtClean="0"/>
          </a:p>
        </p:txBody>
      </p:sp>
      <p:sp>
        <p:nvSpPr>
          <p:cNvPr id="33795" name="Content Placeholder 2"/>
          <p:cNvSpPr>
            <a:spLocks noGrp="1"/>
          </p:cNvSpPr>
          <p:nvPr>
            <p:ph idx="1"/>
          </p:nvPr>
        </p:nvSpPr>
        <p:spPr/>
        <p:txBody>
          <a:bodyPr/>
          <a:lstStyle/>
          <a:p>
            <a:endParaRPr lang="en-US" smtClean="0"/>
          </a:p>
        </p:txBody>
      </p:sp>
      <p:pic>
        <p:nvPicPr>
          <p:cNvPr id="3379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 y="-152400"/>
            <a:ext cx="8305800" cy="592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7" name="Rectangle 4"/>
          <p:cNvSpPr>
            <a:spLocks noChangeArrowheads="1"/>
          </p:cNvSpPr>
          <p:nvPr/>
        </p:nvSpPr>
        <p:spPr bwMode="auto">
          <a:xfrm>
            <a:off x="0" y="5734050"/>
            <a:ext cx="9144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b="1"/>
              <a:t>Landslides are an often-overlooked danger of earthquakes. They are particularly likely during rainy, water-soaked winter months in Cascadia. Almost 40 miles (60 kilometers) from the epicenter, this section of the Union Pacific Railway was left dangling after the hillside fill beneath it slid away in the 1965 earthquake. </a:t>
            </a:r>
            <a:endParaRPr lang="en-US"/>
          </a:p>
        </p:txBody>
      </p:sp>
    </p:spTree>
    <p:extLst>
      <p:ext uri="{BB962C8B-B14F-4D97-AF65-F5344CB8AC3E}">
        <p14:creationId xmlns="" xmlns:p14="http://schemas.microsoft.com/office/powerpoint/2010/main" val="3104238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sz="3600" b="1" dirty="0" smtClean="0">
                <a:solidFill>
                  <a:srgbClr val="FFC000"/>
                </a:solidFill>
                <a:latin typeface="Hurry Up" pitchFamily="2" charset="0"/>
              </a:rPr>
              <a:t>How can we Measure Earthquakes?</a:t>
            </a:r>
            <a:endParaRPr lang="en-US" sz="3600" b="1" dirty="0">
              <a:solidFill>
                <a:srgbClr val="FFC000"/>
              </a:solidFill>
              <a:latin typeface="Hurry Up" pitchFamily="2" charset="0"/>
            </a:endParaRPr>
          </a:p>
        </p:txBody>
      </p:sp>
      <p:sp>
        <p:nvSpPr>
          <p:cNvPr id="3" name="Content Placeholder 2"/>
          <p:cNvSpPr>
            <a:spLocks noGrp="1"/>
          </p:cNvSpPr>
          <p:nvPr>
            <p:ph idx="1"/>
          </p:nvPr>
        </p:nvSpPr>
        <p:spPr>
          <a:xfrm>
            <a:off x="0" y="990600"/>
            <a:ext cx="4419600" cy="5562600"/>
          </a:xfrm>
        </p:spPr>
        <p:txBody>
          <a:bodyPr/>
          <a:lstStyle/>
          <a:p>
            <a:pPr marL="0" indent="0">
              <a:buNone/>
            </a:pPr>
            <a:r>
              <a:rPr lang="en-US" b="1" dirty="0" smtClean="0"/>
              <a:t>The 3 most commonly used methods are:</a:t>
            </a:r>
          </a:p>
          <a:p>
            <a:pPr marL="514350" indent="-514350">
              <a:buFont typeface="+mj-lt"/>
              <a:buAutoNum type="arabicPeriod"/>
            </a:pPr>
            <a:r>
              <a:rPr lang="en-US" b="1" dirty="0" err="1" smtClean="0">
                <a:solidFill>
                  <a:schemeClr val="accent6">
                    <a:lumMod val="75000"/>
                  </a:schemeClr>
                </a:solidFill>
              </a:rPr>
              <a:t>Mercalli</a:t>
            </a:r>
            <a:r>
              <a:rPr lang="en-US" b="1" dirty="0" smtClean="0">
                <a:solidFill>
                  <a:schemeClr val="accent6">
                    <a:lumMod val="75000"/>
                  </a:schemeClr>
                </a:solidFill>
              </a:rPr>
              <a:t> Scale</a:t>
            </a:r>
            <a:r>
              <a:rPr lang="en-US" b="1" dirty="0" smtClean="0"/>
              <a:t>:         </a:t>
            </a:r>
            <a:r>
              <a:rPr lang="en-US" b="1" u="sng" dirty="0" smtClean="0"/>
              <a:t>rates earthquakes according to level of damage.</a:t>
            </a:r>
          </a:p>
          <a:p>
            <a:r>
              <a:rPr lang="en-US" sz="2800" b="1" dirty="0" smtClean="0"/>
              <a:t>Depending on your location, the same earthquake can have many different ratings.</a:t>
            </a:r>
            <a:endParaRPr lang="en-US" sz="2800" b="1" dirty="0"/>
          </a:p>
        </p:txBody>
      </p:sp>
      <p:pic>
        <p:nvPicPr>
          <p:cNvPr id="4" name="Picture 3" descr="http://www.msnucleus.org/membership/html/jh/earth/earthquakes/images/madridqkemap_.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43400" y="1295400"/>
            <a:ext cx="4800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8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algn="l"/>
            <a:r>
              <a:rPr lang="en-US" sz="5400" b="1" dirty="0" smtClean="0">
                <a:solidFill>
                  <a:schemeClr val="bg2">
                    <a:lumMod val="50000"/>
                  </a:schemeClr>
                </a:solidFill>
                <a:latin typeface="Hurry Up" pitchFamily="2" charset="0"/>
              </a:rPr>
              <a:t>What are Earthquakes?</a:t>
            </a:r>
            <a:endParaRPr lang="en-US" sz="5400" b="1" dirty="0">
              <a:solidFill>
                <a:schemeClr val="bg2">
                  <a:lumMod val="50000"/>
                </a:schemeClr>
              </a:solidFill>
              <a:latin typeface="Hurry Up" pitchFamily="2" charset="0"/>
            </a:endParaRPr>
          </a:p>
        </p:txBody>
      </p:sp>
      <p:sp>
        <p:nvSpPr>
          <p:cNvPr id="3" name="Content Placeholder 2"/>
          <p:cNvSpPr>
            <a:spLocks noGrp="1"/>
          </p:cNvSpPr>
          <p:nvPr>
            <p:ph idx="1"/>
          </p:nvPr>
        </p:nvSpPr>
        <p:spPr>
          <a:xfrm>
            <a:off x="152400" y="1066800"/>
            <a:ext cx="8839200" cy="5562600"/>
          </a:xfrm>
        </p:spPr>
        <p:txBody>
          <a:bodyPr>
            <a:normAutofit lnSpcReduction="10000"/>
          </a:bodyPr>
          <a:lstStyle/>
          <a:p>
            <a:r>
              <a:rPr lang="en-US" b="1" dirty="0" smtClean="0"/>
              <a:t>An earthquake </a:t>
            </a:r>
            <a:r>
              <a:rPr lang="en-US" b="1" u="sng" dirty="0" smtClean="0"/>
              <a:t>is the shaking and trembling that results from the movement of rock beneath Earth’s surface.</a:t>
            </a:r>
          </a:p>
          <a:p>
            <a:pPr lvl="1"/>
            <a:r>
              <a:rPr lang="en-US" b="1" dirty="0" smtClean="0"/>
              <a:t>There are several THOUSAND earthquakes every day, but most are too small to notice.</a:t>
            </a:r>
          </a:p>
          <a:p>
            <a:pPr lvl="1"/>
            <a:endParaRPr lang="en-US" sz="1600" b="1" dirty="0"/>
          </a:p>
          <a:p>
            <a:r>
              <a:rPr lang="en-US" b="1" dirty="0" smtClean="0"/>
              <a:t>Plate movements create stress in Earth’s crust, creating faults.</a:t>
            </a:r>
          </a:p>
          <a:p>
            <a:pPr lvl="1"/>
            <a:r>
              <a:rPr lang="en-US" b="1" dirty="0" smtClean="0"/>
              <a:t>Stress </a:t>
            </a:r>
            <a:r>
              <a:rPr lang="en-US" b="1" u="sng" dirty="0" smtClean="0"/>
              <a:t>increases along a fault until the rock breaks, causing an earthquake.</a:t>
            </a:r>
          </a:p>
          <a:p>
            <a:pPr lvl="1"/>
            <a:r>
              <a:rPr lang="en-US" b="1" dirty="0" smtClean="0"/>
              <a:t>Earthquakes </a:t>
            </a:r>
            <a:r>
              <a:rPr lang="en-US" b="1" u="sng" dirty="0" smtClean="0"/>
              <a:t>release enormous amounts of stored energy.</a:t>
            </a:r>
            <a:endParaRPr lang="en-US" b="1" u="sng" dirty="0"/>
          </a:p>
        </p:txBody>
      </p:sp>
      <p:pic>
        <p:nvPicPr>
          <p:cNvPr id="1026" name="Picture 2" descr="C:\Users\Mike\AppData\Local\Microsoft\Windows\Temporary Internet Files\Content.IE5\3O4S84OY\MC900104976[1].wm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924800" y="0"/>
            <a:ext cx="1000487" cy="10004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6284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08506" y="-18144"/>
            <a:ext cx="8054494" cy="68761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920546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ttp://www.state.il.us/IEMA/images/Mercalli.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87"/>
            <a:ext cx="9144000"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241848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400800"/>
          </a:xfrm>
        </p:spPr>
        <p:txBody>
          <a:bodyPr/>
          <a:lstStyle/>
          <a:p>
            <a:pPr marL="0" indent="0">
              <a:buNone/>
            </a:pPr>
            <a:r>
              <a:rPr lang="en-US" b="1" dirty="0" smtClean="0"/>
              <a:t>2. </a:t>
            </a:r>
            <a:r>
              <a:rPr lang="en-US" b="1" dirty="0" smtClean="0">
                <a:solidFill>
                  <a:srgbClr val="FF0000"/>
                </a:solidFill>
              </a:rPr>
              <a:t>Richter Scale</a:t>
            </a:r>
            <a:r>
              <a:rPr lang="en-US" b="1" dirty="0" smtClean="0"/>
              <a:t>: </a:t>
            </a:r>
            <a:r>
              <a:rPr lang="en-US" b="1" u="sng" dirty="0" smtClean="0"/>
              <a:t>rates an earthquake based on the size of its seismic waves.</a:t>
            </a:r>
          </a:p>
          <a:p>
            <a:r>
              <a:rPr lang="en-US" sz="2800" b="1" u="sng" dirty="0" smtClean="0"/>
              <a:t>Magnitude</a:t>
            </a:r>
            <a:r>
              <a:rPr lang="en-US" sz="2800" b="1" dirty="0" smtClean="0"/>
              <a:t>: number given to an earthquake based on its size.</a:t>
            </a:r>
          </a:p>
          <a:p>
            <a:r>
              <a:rPr lang="en-US" sz="2800" b="1" dirty="0" smtClean="0"/>
              <a:t>Seismic waves are measured using a </a:t>
            </a:r>
            <a:r>
              <a:rPr lang="en-US" sz="2800" b="1" u="sng" dirty="0" smtClean="0"/>
              <a:t>seismograph</a:t>
            </a:r>
            <a:r>
              <a:rPr lang="en-US" sz="2800" b="1" dirty="0" smtClean="0"/>
              <a:t>.</a:t>
            </a:r>
          </a:p>
          <a:p>
            <a:r>
              <a:rPr lang="en-US" sz="2800" b="1" dirty="0" smtClean="0"/>
              <a:t>Does not work well for large or distant earthquakes.</a:t>
            </a:r>
            <a:endParaRPr lang="en-US" sz="2800" b="1" dirty="0"/>
          </a:p>
        </p:txBody>
      </p:sp>
      <p:pic>
        <p:nvPicPr>
          <p:cNvPr id="3074" name="Picture 2"/>
          <p:cNvPicPr>
            <a:picLocks noChangeAspect="1" noChangeArrowheads="1"/>
          </p:cNvPicPr>
          <p:nvPr/>
        </p:nvPicPr>
        <p:blipFill>
          <a:blip r:embed="rId2" cstate="print"/>
          <a:srcRect/>
          <a:stretch>
            <a:fillRect/>
          </a:stretch>
        </p:blipFill>
        <p:spPr bwMode="auto">
          <a:xfrm>
            <a:off x="2438400" y="3295650"/>
            <a:ext cx="4191000" cy="3562350"/>
          </a:xfrm>
          <a:prstGeom prst="rect">
            <a:avLst/>
          </a:prstGeom>
          <a:noFill/>
          <a:ln w="9525">
            <a:noFill/>
            <a:miter lim="800000"/>
            <a:headEnd/>
            <a:tailEnd/>
          </a:ln>
        </p:spPr>
      </p:pic>
    </p:spTree>
    <p:extLst>
      <p:ext uri="{BB962C8B-B14F-4D97-AF65-F5344CB8AC3E}">
        <p14:creationId xmlns="" xmlns:p14="http://schemas.microsoft.com/office/powerpoint/2010/main" val="28682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lum contrast="46000"/>
            <a:extLst>
              <a:ext uri="{28A0092B-C50C-407E-A947-70E740481C1C}">
                <a14:useLocalDpi xmlns="" xmlns:a14="http://schemas.microsoft.com/office/drawing/2010/main" val="0"/>
              </a:ext>
            </a:extLst>
          </a:blip>
          <a:srcRect/>
          <a:stretch>
            <a:fillRect/>
          </a:stretch>
        </p:blipFill>
        <p:spPr bwMode="auto">
          <a:xfrm>
            <a:off x="0" y="152400"/>
            <a:ext cx="9163050" cy="570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438400" y="4562475"/>
            <a:ext cx="1905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FF0000"/>
                </a:solidFill>
                <a:latin typeface="Arial Black" pitchFamily="34" charset="0"/>
              </a:rPr>
              <a:t>Bedrock</a:t>
            </a:r>
          </a:p>
        </p:txBody>
      </p:sp>
      <p:sp>
        <p:nvSpPr>
          <p:cNvPr id="6" name="TextBox 5"/>
          <p:cNvSpPr txBox="1">
            <a:spLocks noChangeArrowheads="1"/>
          </p:cNvSpPr>
          <p:nvPr/>
        </p:nvSpPr>
        <p:spPr bwMode="auto">
          <a:xfrm>
            <a:off x="6096000" y="1209675"/>
            <a:ext cx="1905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FF0000"/>
                </a:solidFill>
                <a:latin typeface="Arial Black" pitchFamily="34" charset="0"/>
              </a:rPr>
              <a:t>Spring</a:t>
            </a:r>
          </a:p>
        </p:txBody>
      </p:sp>
      <p:sp>
        <p:nvSpPr>
          <p:cNvPr id="7" name="TextBox 6"/>
          <p:cNvSpPr txBox="1">
            <a:spLocks noChangeArrowheads="1"/>
          </p:cNvSpPr>
          <p:nvPr/>
        </p:nvSpPr>
        <p:spPr bwMode="auto">
          <a:xfrm>
            <a:off x="6858000" y="3190875"/>
            <a:ext cx="1905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FF0000"/>
                </a:solidFill>
                <a:latin typeface="Arial Black" pitchFamily="34" charset="0"/>
              </a:rPr>
              <a:t>weight</a:t>
            </a:r>
          </a:p>
        </p:txBody>
      </p:sp>
      <p:sp>
        <p:nvSpPr>
          <p:cNvPr id="8" name="TextBox 7"/>
          <p:cNvSpPr txBox="1">
            <a:spLocks noChangeArrowheads="1"/>
          </p:cNvSpPr>
          <p:nvPr/>
        </p:nvSpPr>
        <p:spPr bwMode="auto">
          <a:xfrm>
            <a:off x="5334000" y="2957513"/>
            <a:ext cx="1905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FF0000"/>
                </a:solidFill>
                <a:latin typeface="Arial Black" pitchFamily="34" charset="0"/>
              </a:rPr>
              <a:t>marker</a:t>
            </a:r>
          </a:p>
        </p:txBody>
      </p:sp>
      <p:sp>
        <p:nvSpPr>
          <p:cNvPr id="9" name="TextBox 8"/>
          <p:cNvSpPr txBox="1">
            <a:spLocks noChangeArrowheads="1"/>
          </p:cNvSpPr>
          <p:nvPr/>
        </p:nvSpPr>
        <p:spPr bwMode="auto">
          <a:xfrm>
            <a:off x="3733800" y="1522413"/>
            <a:ext cx="1905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dirty="0">
                <a:solidFill>
                  <a:srgbClr val="FF0000"/>
                </a:solidFill>
                <a:latin typeface="Arial Black" pitchFamily="34" charset="0"/>
              </a:rPr>
              <a:t>Rotating drum</a:t>
            </a:r>
          </a:p>
        </p:txBody>
      </p:sp>
      <p:sp>
        <p:nvSpPr>
          <p:cNvPr id="10" name="Freeform 9"/>
          <p:cNvSpPr/>
          <p:nvPr/>
        </p:nvSpPr>
        <p:spPr>
          <a:xfrm>
            <a:off x="296863" y="3005138"/>
            <a:ext cx="2593975" cy="476250"/>
          </a:xfrm>
          <a:custGeom>
            <a:avLst/>
            <a:gdLst>
              <a:gd name="connsiteX0" fmla="*/ 0 w 2595044"/>
              <a:gd name="connsiteY0" fmla="*/ 180738 h 476952"/>
              <a:gd name="connsiteX1" fmla="*/ 64394 w 2595044"/>
              <a:gd name="connsiteY1" fmla="*/ 245132 h 476952"/>
              <a:gd name="connsiteX2" fmla="*/ 77273 w 2595044"/>
              <a:gd name="connsiteY2" fmla="*/ 180738 h 476952"/>
              <a:gd name="connsiteX3" fmla="*/ 115910 w 2595044"/>
              <a:gd name="connsiteY3" fmla="*/ 193617 h 476952"/>
              <a:gd name="connsiteX4" fmla="*/ 180304 w 2595044"/>
              <a:gd name="connsiteY4" fmla="*/ 206496 h 476952"/>
              <a:gd name="connsiteX5" fmla="*/ 193183 w 2595044"/>
              <a:gd name="connsiteY5" fmla="*/ 129222 h 476952"/>
              <a:gd name="connsiteX6" fmla="*/ 218941 w 2595044"/>
              <a:gd name="connsiteY6" fmla="*/ 206496 h 476952"/>
              <a:gd name="connsiteX7" fmla="*/ 257578 w 2595044"/>
              <a:gd name="connsiteY7" fmla="*/ 232253 h 476952"/>
              <a:gd name="connsiteX8" fmla="*/ 334851 w 2595044"/>
              <a:gd name="connsiteY8" fmla="*/ 193617 h 476952"/>
              <a:gd name="connsiteX9" fmla="*/ 347730 w 2595044"/>
              <a:gd name="connsiteY9" fmla="*/ 232253 h 476952"/>
              <a:gd name="connsiteX10" fmla="*/ 399245 w 2595044"/>
              <a:gd name="connsiteY10" fmla="*/ 180738 h 476952"/>
              <a:gd name="connsiteX11" fmla="*/ 412124 w 2595044"/>
              <a:gd name="connsiteY11" fmla="*/ 219374 h 476952"/>
              <a:gd name="connsiteX12" fmla="*/ 450761 w 2595044"/>
              <a:gd name="connsiteY12" fmla="*/ 193617 h 476952"/>
              <a:gd name="connsiteX13" fmla="*/ 502276 w 2595044"/>
              <a:gd name="connsiteY13" fmla="*/ 270890 h 476952"/>
              <a:gd name="connsiteX14" fmla="*/ 515155 w 2595044"/>
              <a:gd name="connsiteY14" fmla="*/ 167859 h 476952"/>
              <a:gd name="connsiteX15" fmla="*/ 553792 w 2595044"/>
              <a:gd name="connsiteY15" fmla="*/ 180738 h 476952"/>
              <a:gd name="connsiteX16" fmla="*/ 605307 w 2595044"/>
              <a:gd name="connsiteY16" fmla="*/ 232253 h 476952"/>
              <a:gd name="connsiteX17" fmla="*/ 643944 w 2595044"/>
              <a:gd name="connsiteY17" fmla="*/ 193617 h 476952"/>
              <a:gd name="connsiteX18" fmla="*/ 682580 w 2595044"/>
              <a:gd name="connsiteY18" fmla="*/ 180738 h 476952"/>
              <a:gd name="connsiteX19" fmla="*/ 695459 w 2595044"/>
              <a:gd name="connsiteY19" fmla="*/ 245132 h 476952"/>
              <a:gd name="connsiteX20" fmla="*/ 734096 w 2595044"/>
              <a:gd name="connsiteY20" fmla="*/ 232253 h 476952"/>
              <a:gd name="connsiteX21" fmla="*/ 785611 w 2595044"/>
              <a:gd name="connsiteY21" fmla="*/ 245132 h 476952"/>
              <a:gd name="connsiteX22" fmla="*/ 798490 w 2595044"/>
              <a:gd name="connsiteY22" fmla="*/ 206496 h 476952"/>
              <a:gd name="connsiteX23" fmla="*/ 837127 w 2595044"/>
              <a:gd name="connsiteY23" fmla="*/ 180738 h 476952"/>
              <a:gd name="connsiteX24" fmla="*/ 862885 w 2595044"/>
              <a:gd name="connsiteY24" fmla="*/ 219374 h 476952"/>
              <a:gd name="connsiteX25" fmla="*/ 888642 w 2595044"/>
              <a:gd name="connsiteY25" fmla="*/ 296648 h 476952"/>
              <a:gd name="connsiteX26" fmla="*/ 927279 w 2595044"/>
              <a:gd name="connsiteY26" fmla="*/ 270890 h 476952"/>
              <a:gd name="connsiteX27" fmla="*/ 991673 w 2595044"/>
              <a:gd name="connsiteY27" fmla="*/ 206496 h 476952"/>
              <a:gd name="connsiteX28" fmla="*/ 1004552 w 2595044"/>
              <a:gd name="connsiteY28" fmla="*/ 245132 h 476952"/>
              <a:gd name="connsiteX29" fmla="*/ 1068947 w 2595044"/>
              <a:gd name="connsiteY29" fmla="*/ 193617 h 476952"/>
              <a:gd name="connsiteX30" fmla="*/ 1081825 w 2595044"/>
              <a:gd name="connsiteY30" fmla="*/ 154980 h 476952"/>
              <a:gd name="connsiteX31" fmla="*/ 1120462 w 2595044"/>
              <a:gd name="connsiteY31" fmla="*/ 142101 h 476952"/>
              <a:gd name="connsiteX32" fmla="*/ 1210614 w 2595044"/>
              <a:gd name="connsiteY32" fmla="*/ 116343 h 476952"/>
              <a:gd name="connsiteX33" fmla="*/ 1236372 w 2595044"/>
              <a:gd name="connsiteY33" fmla="*/ 39070 h 476952"/>
              <a:gd name="connsiteX34" fmla="*/ 1249251 w 2595044"/>
              <a:gd name="connsiteY34" fmla="*/ 167859 h 476952"/>
              <a:gd name="connsiteX35" fmla="*/ 1262130 w 2595044"/>
              <a:gd name="connsiteY35" fmla="*/ 232253 h 476952"/>
              <a:gd name="connsiteX36" fmla="*/ 1275009 w 2595044"/>
              <a:gd name="connsiteY36" fmla="*/ 348163 h 476952"/>
              <a:gd name="connsiteX37" fmla="*/ 1300766 w 2595044"/>
              <a:gd name="connsiteY37" fmla="*/ 399679 h 476952"/>
              <a:gd name="connsiteX38" fmla="*/ 1313645 w 2595044"/>
              <a:gd name="connsiteY38" fmla="*/ 451194 h 476952"/>
              <a:gd name="connsiteX39" fmla="*/ 1352282 w 2595044"/>
              <a:gd name="connsiteY39" fmla="*/ 335284 h 476952"/>
              <a:gd name="connsiteX40" fmla="*/ 1365161 w 2595044"/>
              <a:gd name="connsiteY40" fmla="*/ 296648 h 476952"/>
              <a:gd name="connsiteX41" fmla="*/ 1378040 w 2595044"/>
              <a:gd name="connsiteY41" fmla="*/ 219374 h 476952"/>
              <a:gd name="connsiteX42" fmla="*/ 1390918 w 2595044"/>
              <a:gd name="connsiteY42" fmla="*/ 180738 h 476952"/>
              <a:gd name="connsiteX43" fmla="*/ 1403797 w 2595044"/>
              <a:gd name="connsiteY43" fmla="*/ 90586 h 476952"/>
              <a:gd name="connsiteX44" fmla="*/ 1416676 w 2595044"/>
              <a:gd name="connsiteY44" fmla="*/ 129222 h 476952"/>
              <a:gd name="connsiteX45" fmla="*/ 1442434 w 2595044"/>
              <a:gd name="connsiteY45" fmla="*/ 309527 h 476952"/>
              <a:gd name="connsiteX46" fmla="*/ 1468192 w 2595044"/>
              <a:gd name="connsiteY46" fmla="*/ 438315 h 476952"/>
              <a:gd name="connsiteX47" fmla="*/ 1481071 w 2595044"/>
              <a:gd name="connsiteY47" fmla="*/ 361042 h 476952"/>
              <a:gd name="connsiteX48" fmla="*/ 1493949 w 2595044"/>
              <a:gd name="connsiteY48" fmla="*/ 258011 h 476952"/>
              <a:gd name="connsiteX49" fmla="*/ 1506828 w 2595044"/>
              <a:gd name="connsiteY49" fmla="*/ 193617 h 476952"/>
              <a:gd name="connsiteX50" fmla="*/ 1545465 w 2595044"/>
              <a:gd name="connsiteY50" fmla="*/ 180738 h 476952"/>
              <a:gd name="connsiteX51" fmla="*/ 1571223 w 2595044"/>
              <a:gd name="connsiteY51" fmla="*/ 322405 h 476952"/>
              <a:gd name="connsiteX52" fmla="*/ 1584101 w 2595044"/>
              <a:gd name="connsiteY52" fmla="*/ 412558 h 476952"/>
              <a:gd name="connsiteX53" fmla="*/ 1596980 w 2595044"/>
              <a:gd name="connsiteY53" fmla="*/ 451194 h 476952"/>
              <a:gd name="connsiteX54" fmla="*/ 1635617 w 2595044"/>
              <a:gd name="connsiteY54" fmla="*/ 476952 h 476952"/>
              <a:gd name="connsiteX55" fmla="*/ 1648496 w 2595044"/>
              <a:gd name="connsiteY55" fmla="*/ 51949 h 476952"/>
              <a:gd name="connsiteX56" fmla="*/ 1700011 w 2595044"/>
              <a:gd name="connsiteY56" fmla="*/ 154980 h 476952"/>
              <a:gd name="connsiteX57" fmla="*/ 1738648 w 2595044"/>
              <a:gd name="connsiteY57" fmla="*/ 258011 h 476952"/>
              <a:gd name="connsiteX58" fmla="*/ 1764406 w 2595044"/>
              <a:gd name="connsiteY58" fmla="*/ 335284 h 476952"/>
              <a:gd name="connsiteX59" fmla="*/ 1777285 w 2595044"/>
              <a:gd name="connsiteY59" fmla="*/ 373921 h 476952"/>
              <a:gd name="connsiteX60" fmla="*/ 1803042 w 2595044"/>
              <a:gd name="connsiteY60" fmla="*/ 258011 h 476952"/>
              <a:gd name="connsiteX61" fmla="*/ 1841679 w 2595044"/>
              <a:gd name="connsiteY61" fmla="*/ 219374 h 476952"/>
              <a:gd name="connsiteX62" fmla="*/ 1854558 w 2595044"/>
              <a:gd name="connsiteY62" fmla="*/ 180738 h 476952"/>
              <a:gd name="connsiteX63" fmla="*/ 1867437 w 2595044"/>
              <a:gd name="connsiteY63" fmla="*/ 13312 h 476952"/>
              <a:gd name="connsiteX64" fmla="*/ 1880316 w 2595044"/>
              <a:gd name="connsiteY64" fmla="*/ 51949 h 476952"/>
              <a:gd name="connsiteX65" fmla="*/ 1906073 w 2595044"/>
              <a:gd name="connsiteY65" fmla="*/ 90586 h 476952"/>
              <a:gd name="connsiteX66" fmla="*/ 1944710 w 2595044"/>
              <a:gd name="connsiteY66" fmla="*/ 219374 h 476952"/>
              <a:gd name="connsiteX67" fmla="*/ 1957589 w 2595044"/>
              <a:gd name="connsiteY67" fmla="*/ 258011 h 476952"/>
              <a:gd name="connsiteX68" fmla="*/ 1996225 w 2595044"/>
              <a:gd name="connsiteY68" fmla="*/ 399679 h 476952"/>
              <a:gd name="connsiteX69" fmla="*/ 2034862 w 2595044"/>
              <a:gd name="connsiteY69" fmla="*/ 425436 h 476952"/>
              <a:gd name="connsiteX70" fmla="*/ 2073499 w 2595044"/>
              <a:gd name="connsiteY70" fmla="*/ 283769 h 476952"/>
              <a:gd name="connsiteX71" fmla="*/ 2086378 w 2595044"/>
              <a:gd name="connsiteY71" fmla="*/ 245132 h 476952"/>
              <a:gd name="connsiteX72" fmla="*/ 2099256 w 2595044"/>
              <a:gd name="connsiteY72" fmla="*/ 193617 h 476952"/>
              <a:gd name="connsiteX73" fmla="*/ 2125014 w 2595044"/>
              <a:gd name="connsiteY73" fmla="*/ 154980 h 476952"/>
              <a:gd name="connsiteX74" fmla="*/ 2176530 w 2595044"/>
              <a:gd name="connsiteY74" fmla="*/ 77707 h 476952"/>
              <a:gd name="connsiteX75" fmla="*/ 2189409 w 2595044"/>
              <a:gd name="connsiteY75" fmla="*/ 142101 h 476952"/>
              <a:gd name="connsiteX76" fmla="*/ 2202287 w 2595044"/>
              <a:gd name="connsiteY76" fmla="*/ 373921 h 476952"/>
              <a:gd name="connsiteX77" fmla="*/ 2240924 w 2595044"/>
              <a:gd name="connsiteY77" fmla="*/ 129222 h 476952"/>
              <a:gd name="connsiteX78" fmla="*/ 2266682 w 2595044"/>
              <a:gd name="connsiteY78" fmla="*/ 270890 h 476952"/>
              <a:gd name="connsiteX79" fmla="*/ 2279561 w 2595044"/>
              <a:gd name="connsiteY79" fmla="*/ 309527 h 476952"/>
              <a:gd name="connsiteX80" fmla="*/ 2292440 w 2595044"/>
              <a:gd name="connsiteY80" fmla="*/ 373921 h 476952"/>
              <a:gd name="connsiteX81" fmla="*/ 2331076 w 2595044"/>
              <a:gd name="connsiteY81" fmla="*/ 270890 h 476952"/>
              <a:gd name="connsiteX82" fmla="*/ 2356834 w 2595044"/>
              <a:gd name="connsiteY82" fmla="*/ 193617 h 476952"/>
              <a:gd name="connsiteX83" fmla="*/ 2369713 w 2595044"/>
              <a:gd name="connsiteY83" fmla="*/ 232253 h 476952"/>
              <a:gd name="connsiteX84" fmla="*/ 2382592 w 2595044"/>
              <a:gd name="connsiteY84" fmla="*/ 283769 h 476952"/>
              <a:gd name="connsiteX85" fmla="*/ 2421228 w 2595044"/>
              <a:gd name="connsiteY85" fmla="*/ 270890 h 476952"/>
              <a:gd name="connsiteX86" fmla="*/ 2446986 w 2595044"/>
              <a:gd name="connsiteY86" fmla="*/ 232253 h 476952"/>
              <a:gd name="connsiteX87" fmla="*/ 2459865 w 2595044"/>
              <a:gd name="connsiteY87" fmla="*/ 129222 h 476952"/>
              <a:gd name="connsiteX88" fmla="*/ 2485623 w 2595044"/>
              <a:gd name="connsiteY88" fmla="*/ 206496 h 476952"/>
              <a:gd name="connsiteX89" fmla="*/ 2524259 w 2595044"/>
              <a:gd name="connsiteY89" fmla="*/ 232253 h 476952"/>
              <a:gd name="connsiteX90" fmla="*/ 2562896 w 2595044"/>
              <a:gd name="connsiteY90" fmla="*/ 90586 h 47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595044" h="476952">
                <a:moveTo>
                  <a:pt x="0" y="180738"/>
                </a:moveTo>
                <a:cubicBezTo>
                  <a:pt x="1908" y="183600"/>
                  <a:pt x="45315" y="259441"/>
                  <a:pt x="64394" y="245132"/>
                </a:cubicBezTo>
                <a:cubicBezTo>
                  <a:pt x="81906" y="231998"/>
                  <a:pt x="72980" y="202203"/>
                  <a:pt x="77273" y="180738"/>
                </a:cubicBezTo>
                <a:cubicBezTo>
                  <a:pt x="90152" y="185031"/>
                  <a:pt x="105309" y="185136"/>
                  <a:pt x="115910" y="193617"/>
                </a:cubicBezTo>
                <a:cubicBezTo>
                  <a:pt x="166645" y="234204"/>
                  <a:pt x="112398" y="251766"/>
                  <a:pt x="180304" y="206496"/>
                </a:cubicBezTo>
                <a:cubicBezTo>
                  <a:pt x="184597" y="180738"/>
                  <a:pt x="167070" y="129222"/>
                  <a:pt x="193183" y="129222"/>
                </a:cubicBezTo>
                <a:cubicBezTo>
                  <a:pt x="220334" y="129222"/>
                  <a:pt x="196349" y="191436"/>
                  <a:pt x="218941" y="206496"/>
                </a:cubicBezTo>
                <a:lnTo>
                  <a:pt x="257578" y="232253"/>
                </a:lnTo>
                <a:cubicBezTo>
                  <a:pt x="264086" y="227915"/>
                  <a:pt x="319616" y="186000"/>
                  <a:pt x="334851" y="193617"/>
                </a:cubicBezTo>
                <a:cubicBezTo>
                  <a:pt x="346993" y="199688"/>
                  <a:pt x="343437" y="219374"/>
                  <a:pt x="347730" y="232253"/>
                </a:cubicBezTo>
                <a:cubicBezTo>
                  <a:pt x="352636" y="217534"/>
                  <a:pt x="359996" y="161114"/>
                  <a:pt x="399245" y="180738"/>
                </a:cubicBezTo>
                <a:cubicBezTo>
                  <a:pt x="411387" y="186809"/>
                  <a:pt x="407831" y="206495"/>
                  <a:pt x="412124" y="219374"/>
                </a:cubicBezTo>
                <a:cubicBezTo>
                  <a:pt x="425003" y="210788"/>
                  <a:pt x="437322" y="185937"/>
                  <a:pt x="450761" y="193617"/>
                </a:cubicBezTo>
                <a:cubicBezTo>
                  <a:pt x="477639" y="208976"/>
                  <a:pt x="502276" y="270890"/>
                  <a:pt x="502276" y="270890"/>
                </a:cubicBezTo>
                <a:cubicBezTo>
                  <a:pt x="506569" y="236546"/>
                  <a:pt x="497983" y="197910"/>
                  <a:pt x="515155" y="167859"/>
                </a:cubicBezTo>
                <a:cubicBezTo>
                  <a:pt x="521890" y="156072"/>
                  <a:pt x="544192" y="171139"/>
                  <a:pt x="553792" y="180738"/>
                </a:cubicBezTo>
                <a:cubicBezTo>
                  <a:pt x="622481" y="249425"/>
                  <a:pt x="502276" y="197908"/>
                  <a:pt x="605307" y="232253"/>
                </a:cubicBezTo>
                <a:cubicBezTo>
                  <a:pt x="618186" y="219374"/>
                  <a:pt x="628789" y="203720"/>
                  <a:pt x="643944" y="193617"/>
                </a:cubicBezTo>
                <a:cubicBezTo>
                  <a:pt x="655239" y="186087"/>
                  <a:pt x="672981" y="171139"/>
                  <a:pt x="682580" y="180738"/>
                </a:cubicBezTo>
                <a:cubicBezTo>
                  <a:pt x="698058" y="196216"/>
                  <a:pt x="691166" y="223667"/>
                  <a:pt x="695459" y="245132"/>
                </a:cubicBezTo>
                <a:cubicBezTo>
                  <a:pt x="708338" y="240839"/>
                  <a:pt x="720520" y="232253"/>
                  <a:pt x="734096" y="232253"/>
                </a:cubicBezTo>
                <a:cubicBezTo>
                  <a:pt x="751796" y="232253"/>
                  <a:pt x="769177" y="251706"/>
                  <a:pt x="785611" y="245132"/>
                </a:cubicBezTo>
                <a:cubicBezTo>
                  <a:pt x="798215" y="240090"/>
                  <a:pt x="790009" y="217096"/>
                  <a:pt x="798490" y="206496"/>
                </a:cubicBezTo>
                <a:cubicBezTo>
                  <a:pt x="808160" y="194409"/>
                  <a:pt x="824248" y="189324"/>
                  <a:pt x="837127" y="180738"/>
                </a:cubicBezTo>
                <a:cubicBezTo>
                  <a:pt x="845713" y="193617"/>
                  <a:pt x="856599" y="205230"/>
                  <a:pt x="862885" y="219374"/>
                </a:cubicBezTo>
                <a:cubicBezTo>
                  <a:pt x="873912" y="244185"/>
                  <a:pt x="888642" y="296648"/>
                  <a:pt x="888642" y="296648"/>
                </a:cubicBezTo>
                <a:cubicBezTo>
                  <a:pt x="901521" y="288062"/>
                  <a:pt x="916334" y="281835"/>
                  <a:pt x="927279" y="270890"/>
                </a:cubicBezTo>
                <a:cubicBezTo>
                  <a:pt x="1013137" y="185032"/>
                  <a:pt x="888645" y="275180"/>
                  <a:pt x="991673" y="206496"/>
                </a:cubicBezTo>
                <a:cubicBezTo>
                  <a:pt x="995966" y="219375"/>
                  <a:pt x="992410" y="239061"/>
                  <a:pt x="1004552" y="245132"/>
                </a:cubicBezTo>
                <a:cubicBezTo>
                  <a:pt x="1035656" y="260683"/>
                  <a:pt x="1060990" y="205553"/>
                  <a:pt x="1068947" y="193617"/>
                </a:cubicBezTo>
                <a:cubicBezTo>
                  <a:pt x="1073240" y="180738"/>
                  <a:pt x="1072226" y="164579"/>
                  <a:pt x="1081825" y="154980"/>
                </a:cubicBezTo>
                <a:cubicBezTo>
                  <a:pt x="1091424" y="145380"/>
                  <a:pt x="1107409" y="145831"/>
                  <a:pt x="1120462" y="142101"/>
                </a:cubicBezTo>
                <a:cubicBezTo>
                  <a:pt x="1233654" y="109761"/>
                  <a:pt x="1117985" y="147220"/>
                  <a:pt x="1210614" y="116343"/>
                </a:cubicBezTo>
                <a:cubicBezTo>
                  <a:pt x="1219200" y="90585"/>
                  <a:pt x="1233670" y="12054"/>
                  <a:pt x="1236372" y="39070"/>
                </a:cubicBezTo>
                <a:cubicBezTo>
                  <a:pt x="1240665" y="82000"/>
                  <a:pt x="1243549" y="125094"/>
                  <a:pt x="1249251" y="167859"/>
                </a:cubicBezTo>
                <a:cubicBezTo>
                  <a:pt x="1252144" y="189557"/>
                  <a:pt x="1259034" y="210583"/>
                  <a:pt x="1262130" y="232253"/>
                </a:cubicBezTo>
                <a:cubicBezTo>
                  <a:pt x="1267628" y="270737"/>
                  <a:pt x="1266268" y="310284"/>
                  <a:pt x="1275009" y="348163"/>
                </a:cubicBezTo>
                <a:cubicBezTo>
                  <a:pt x="1279326" y="366870"/>
                  <a:pt x="1294025" y="381703"/>
                  <a:pt x="1300766" y="399679"/>
                </a:cubicBezTo>
                <a:cubicBezTo>
                  <a:pt x="1306981" y="416252"/>
                  <a:pt x="1309352" y="434022"/>
                  <a:pt x="1313645" y="451194"/>
                </a:cubicBezTo>
                <a:lnTo>
                  <a:pt x="1352282" y="335284"/>
                </a:lnTo>
                <a:lnTo>
                  <a:pt x="1365161" y="296648"/>
                </a:lnTo>
                <a:cubicBezTo>
                  <a:pt x="1369454" y="270890"/>
                  <a:pt x="1372375" y="244866"/>
                  <a:pt x="1378040" y="219374"/>
                </a:cubicBezTo>
                <a:cubicBezTo>
                  <a:pt x="1380985" y="206122"/>
                  <a:pt x="1388256" y="194050"/>
                  <a:pt x="1390918" y="180738"/>
                </a:cubicBezTo>
                <a:cubicBezTo>
                  <a:pt x="1396871" y="150972"/>
                  <a:pt x="1399504" y="120637"/>
                  <a:pt x="1403797" y="90586"/>
                </a:cubicBezTo>
                <a:cubicBezTo>
                  <a:pt x="1408090" y="103465"/>
                  <a:pt x="1413731" y="115970"/>
                  <a:pt x="1416676" y="129222"/>
                </a:cubicBezTo>
                <a:cubicBezTo>
                  <a:pt x="1428968" y="184533"/>
                  <a:pt x="1434636" y="254944"/>
                  <a:pt x="1442434" y="309527"/>
                </a:cubicBezTo>
                <a:cubicBezTo>
                  <a:pt x="1452960" y="383208"/>
                  <a:pt x="1452547" y="375736"/>
                  <a:pt x="1468192" y="438315"/>
                </a:cubicBezTo>
                <a:cubicBezTo>
                  <a:pt x="1472485" y="412557"/>
                  <a:pt x="1477378" y="386893"/>
                  <a:pt x="1481071" y="361042"/>
                </a:cubicBezTo>
                <a:cubicBezTo>
                  <a:pt x="1485966" y="326779"/>
                  <a:pt x="1488686" y="292219"/>
                  <a:pt x="1493949" y="258011"/>
                </a:cubicBezTo>
                <a:cubicBezTo>
                  <a:pt x="1497277" y="236376"/>
                  <a:pt x="1494686" y="211830"/>
                  <a:pt x="1506828" y="193617"/>
                </a:cubicBezTo>
                <a:cubicBezTo>
                  <a:pt x="1514358" y="182321"/>
                  <a:pt x="1532586" y="185031"/>
                  <a:pt x="1545465" y="180738"/>
                </a:cubicBezTo>
                <a:cubicBezTo>
                  <a:pt x="1569923" y="254111"/>
                  <a:pt x="1555043" y="201053"/>
                  <a:pt x="1571223" y="322405"/>
                </a:cubicBezTo>
                <a:cubicBezTo>
                  <a:pt x="1575235" y="352495"/>
                  <a:pt x="1578148" y="382791"/>
                  <a:pt x="1584101" y="412558"/>
                </a:cubicBezTo>
                <a:cubicBezTo>
                  <a:pt x="1586763" y="425870"/>
                  <a:pt x="1588499" y="440594"/>
                  <a:pt x="1596980" y="451194"/>
                </a:cubicBezTo>
                <a:cubicBezTo>
                  <a:pt x="1606650" y="463281"/>
                  <a:pt x="1622738" y="468366"/>
                  <a:pt x="1635617" y="476952"/>
                </a:cubicBezTo>
                <a:cubicBezTo>
                  <a:pt x="1639910" y="335284"/>
                  <a:pt x="1620700" y="190929"/>
                  <a:pt x="1648496" y="51949"/>
                </a:cubicBezTo>
                <a:cubicBezTo>
                  <a:pt x="1656026" y="14297"/>
                  <a:pt x="1687869" y="118553"/>
                  <a:pt x="1700011" y="154980"/>
                </a:cubicBezTo>
                <a:cubicBezTo>
                  <a:pt x="1738284" y="269800"/>
                  <a:pt x="1677053" y="88627"/>
                  <a:pt x="1738648" y="258011"/>
                </a:cubicBezTo>
                <a:cubicBezTo>
                  <a:pt x="1747927" y="283527"/>
                  <a:pt x="1755820" y="309526"/>
                  <a:pt x="1764406" y="335284"/>
                </a:cubicBezTo>
                <a:lnTo>
                  <a:pt x="1777285" y="373921"/>
                </a:lnTo>
                <a:cubicBezTo>
                  <a:pt x="1778064" y="370027"/>
                  <a:pt x="1797444" y="267807"/>
                  <a:pt x="1803042" y="258011"/>
                </a:cubicBezTo>
                <a:cubicBezTo>
                  <a:pt x="1812079" y="242197"/>
                  <a:pt x="1828800" y="232253"/>
                  <a:pt x="1841679" y="219374"/>
                </a:cubicBezTo>
                <a:cubicBezTo>
                  <a:pt x="1845972" y="206495"/>
                  <a:pt x="1852874" y="194209"/>
                  <a:pt x="1854558" y="180738"/>
                </a:cubicBezTo>
                <a:cubicBezTo>
                  <a:pt x="1861501" y="125197"/>
                  <a:pt x="1856460" y="68199"/>
                  <a:pt x="1867437" y="13312"/>
                </a:cubicBezTo>
                <a:cubicBezTo>
                  <a:pt x="1870099" y="0"/>
                  <a:pt x="1874245" y="39806"/>
                  <a:pt x="1880316" y="51949"/>
                </a:cubicBezTo>
                <a:cubicBezTo>
                  <a:pt x="1887238" y="65793"/>
                  <a:pt x="1897487" y="77707"/>
                  <a:pt x="1906073" y="90586"/>
                </a:cubicBezTo>
                <a:cubicBezTo>
                  <a:pt x="1925537" y="168442"/>
                  <a:pt x="1913354" y="125308"/>
                  <a:pt x="1944710" y="219374"/>
                </a:cubicBezTo>
                <a:cubicBezTo>
                  <a:pt x="1949003" y="232253"/>
                  <a:pt x="1954927" y="244699"/>
                  <a:pt x="1957589" y="258011"/>
                </a:cubicBezTo>
                <a:cubicBezTo>
                  <a:pt x="1961605" y="278093"/>
                  <a:pt x="1981144" y="389625"/>
                  <a:pt x="1996225" y="399679"/>
                </a:cubicBezTo>
                <a:lnTo>
                  <a:pt x="2034862" y="425436"/>
                </a:lnTo>
                <a:cubicBezTo>
                  <a:pt x="2083955" y="351798"/>
                  <a:pt x="2049451" y="416032"/>
                  <a:pt x="2073499" y="283769"/>
                </a:cubicBezTo>
                <a:cubicBezTo>
                  <a:pt x="2075928" y="270412"/>
                  <a:pt x="2082649" y="258185"/>
                  <a:pt x="2086378" y="245132"/>
                </a:cubicBezTo>
                <a:cubicBezTo>
                  <a:pt x="2091240" y="228113"/>
                  <a:pt x="2092284" y="209886"/>
                  <a:pt x="2099256" y="193617"/>
                </a:cubicBezTo>
                <a:cubicBezTo>
                  <a:pt x="2105353" y="179390"/>
                  <a:pt x="2118092" y="168825"/>
                  <a:pt x="2125014" y="154980"/>
                </a:cubicBezTo>
                <a:cubicBezTo>
                  <a:pt x="2162291" y="80427"/>
                  <a:pt x="2103288" y="150947"/>
                  <a:pt x="2176530" y="77707"/>
                </a:cubicBezTo>
                <a:cubicBezTo>
                  <a:pt x="2180823" y="99172"/>
                  <a:pt x="2187513" y="120294"/>
                  <a:pt x="2189409" y="142101"/>
                </a:cubicBezTo>
                <a:cubicBezTo>
                  <a:pt x="2196113" y="219203"/>
                  <a:pt x="2171801" y="302786"/>
                  <a:pt x="2202287" y="373921"/>
                </a:cubicBezTo>
                <a:cubicBezTo>
                  <a:pt x="2210017" y="391957"/>
                  <a:pt x="2239557" y="140160"/>
                  <a:pt x="2240924" y="129222"/>
                </a:cubicBezTo>
                <a:cubicBezTo>
                  <a:pt x="2246666" y="163671"/>
                  <a:pt x="2257681" y="234888"/>
                  <a:pt x="2266682" y="270890"/>
                </a:cubicBezTo>
                <a:cubicBezTo>
                  <a:pt x="2269975" y="284060"/>
                  <a:pt x="2276268" y="296357"/>
                  <a:pt x="2279561" y="309527"/>
                </a:cubicBezTo>
                <a:cubicBezTo>
                  <a:pt x="2284870" y="330763"/>
                  <a:pt x="2288147" y="352456"/>
                  <a:pt x="2292440" y="373921"/>
                </a:cubicBezTo>
                <a:cubicBezTo>
                  <a:pt x="2322969" y="221267"/>
                  <a:pt x="2282841" y="379418"/>
                  <a:pt x="2331076" y="270890"/>
                </a:cubicBezTo>
                <a:cubicBezTo>
                  <a:pt x="2342103" y="246079"/>
                  <a:pt x="2356834" y="193617"/>
                  <a:pt x="2356834" y="193617"/>
                </a:cubicBezTo>
                <a:cubicBezTo>
                  <a:pt x="2361127" y="206496"/>
                  <a:pt x="2365984" y="219200"/>
                  <a:pt x="2369713" y="232253"/>
                </a:cubicBezTo>
                <a:cubicBezTo>
                  <a:pt x="2374576" y="249272"/>
                  <a:pt x="2368432" y="273149"/>
                  <a:pt x="2382592" y="283769"/>
                </a:cubicBezTo>
                <a:cubicBezTo>
                  <a:pt x="2393452" y="291914"/>
                  <a:pt x="2408349" y="275183"/>
                  <a:pt x="2421228" y="270890"/>
                </a:cubicBezTo>
                <a:cubicBezTo>
                  <a:pt x="2429814" y="258011"/>
                  <a:pt x="2442913" y="247186"/>
                  <a:pt x="2446986" y="232253"/>
                </a:cubicBezTo>
                <a:cubicBezTo>
                  <a:pt x="2456093" y="198862"/>
                  <a:pt x="2431067" y="148420"/>
                  <a:pt x="2459865" y="129222"/>
                </a:cubicBezTo>
                <a:cubicBezTo>
                  <a:pt x="2482457" y="114162"/>
                  <a:pt x="2463032" y="191435"/>
                  <a:pt x="2485623" y="206496"/>
                </a:cubicBezTo>
                <a:lnTo>
                  <a:pt x="2524259" y="232253"/>
                </a:lnTo>
                <a:cubicBezTo>
                  <a:pt x="2595044" y="185065"/>
                  <a:pt x="2562896" y="221974"/>
                  <a:pt x="2562896" y="90586"/>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2" name="Straight Connector 11"/>
          <p:cNvCxnSpPr/>
          <p:nvPr/>
        </p:nvCxnSpPr>
        <p:spPr>
          <a:xfrm>
            <a:off x="0" y="3243263"/>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361486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2000"/>
                                        <p:tgtEl>
                                          <p:spTgt spid="12"/>
                                        </p:tgtEl>
                                      </p:cBhvr>
                                    </p:animEffect>
                                  </p:childTnLst>
                                </p:cTn>
                              </p:par>
                              <p:par>
                                <p:cTn id="33" presetID="2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smtClean="0"/>
          </a:p>
        </p:txBody>
      </p:sp>
      <p:pic>
        <p:nvPicPr>
          <p:cNvPr id="12291" name="Content Placeholder 3" descr="seismograph.gif"/>
          <p:cNvPicPr>
            <a:picLocks noGrp="1" noChangeAspect="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0" y="0"/>
            <a:ext cx="9144000" cy="6884958"/>
          </a:xfrm>
        </p:spPr>
      </p:pic>
    </p:spTree>
    <p:extLst>
      <p:ext uri="{BB962C8B-B14F-4D97-AF65-F5344CB8AC3E}">
        <p14:creationId xmlns="" xmlns:p14="http://schemas.microsoft.com/office/powerpoint/2010/main" val="31298664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smtClean="0"/>
          </a:p>
        </p:txBody>
      </p:sp>
      <p:sp>
        <p:nvSpPr>
          <p:cNvPr id="13315" name="Content Placeholder 2"/>
          <p:cNvSpPr>
            <a:spLocks noGrp="1"/>
          </p:cNvSpPr>
          <p:nvPr>
            <p:ph idx="1"/>
          </p:nvPr>
        </p:nvSpPr>
        <p:spPr/>
        <p:txBody>
          <a:bodyPr/>
          <a:lstStyle/>
          <a:p>
            <a:pPr eaLnBrk="1" hangingPunct="1"/>
            <a:endParaRPr lang="en-US" smtClean="0"/>
          </a:p>
        </p:txBody>
      </p:sp>
      <p:pic>
        <p:nvPicPr>
          <p:cNvPr id="13316" name="Picture 2" descr="http://www.usarray.org/files/images/seismic_station_small.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76200"/>
            <a:ext cx="9144000"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4" descr="Station Phot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11283" y="2507673"/>
            <a:ext cx="7321433"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434138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scienceprep.org/images/richter_scale.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4400" y="10823"/>
            <a:ext cx="7640934" cy="68194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175940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400800"/>
          </a:xfrm>
        </p:spPr>
        <p:txBody>
          <a:bodyPr/>
          <a:lstStyle/>
          <a:p>
            <a:pPr marL="0" indent="0">
              <a:buNone/>
            </a:pPr>
            <a:r>
              <a:rPr lang="en-US" b="1" dirty="0" smtClean="0"/>
              <a:t>3. </a:t>
            </a:r>
            <a:r>
              <a:rPr lang="en-US" b="1" dirty="0" smtClean="0">
                <a:solidFill>
                  <a:srgbClr val="FF0000"/>
                </a:solidFill>
              </a:rPr>
              <a:t>The Moment Magnitude Scale</a:t>
            </a:r>
            <a:r>
              <a:rPr lang="en-US" b="1" dirty="0" smtClean="0"/>
              <a:t>: </a:t>
            </a:r>
            <a:r>
              <a:rPr lang="en-US" b="1" u="sng" dirty="0" smtClean="0"/>
              <a:t>estimates the total energy released by an earthquake.</a:t>
            </a:r>
          </a:p>
          <a:p>
            <a:r>
              <a:rPr lang="en-US" sz="2800" b="1" dirty="0" smtClean="0"/>
              <a:t>Most often used by geologists today.</a:t>
            </a:r>
          </a:p>
          <a:p>
            <a:r>
              <a:rPr lang="en-US" sz="2800" b="1" dirty="0" smtClean="0"/>
              <a:t>Can be used for near and distant earthquakes.</a:t>
            </a:r>
          </a:p>
          <a:p>
            <a:r>
              <a:rPr lang="en-US" sz="2800" b="1" dirty="0" smtClean="0"/>
              <a:t>Data used from: </a:t>
            </a:r>
          </a:p>
          <a:p>
            <a:pPr lvl="1"/>
            <a:r>
              <a:rPr lang="en-US" b="1" u="sng" dirty="0" smtClean="0"/>
              <a:t>seismographs</a:t>
            </a:r>
          </a:p>
          <a:p>
            <a:pPr lvl="1"/>
            <a:r>
              <a:rPr lang="en-US" b="1" u="sng" dirty="0" smtClean="0"/>
              <a:t>wave types and strength</a:t>
            </a:r>
          </a:p>
          <a:p>
            <a:pPr lvl="1"/>
            <a:r>
              <a:rPr lang="en-US" b="1" u="sng" dirty="0" smtClean="0"/>
              <a:t>movement along fault</a:t>
            </a:r>
          </a:p>
          <a:p>
            <a:pPr lvl="1"/>
            <a:r>
              <a:rPr lang="en-US" b="1" u="sng" dirty="0" smtClean="0"/>
              <a:t>strength of rocks that broke</a:t>
            </a:r>
          </a:p>
          <a:p>
            <a:pPr lvl="1"/>
            <a:endParaRPr lang="en-US" sz="2400" b="1" dirty="0"/>
          </a:p>
        </p:txBody>
      </p:sp>
    </p:spTree>
    <p:extLst>
      <p:ext uri="{BB962C8B-B14F-4D97-AF65-F5344CB8AC3E}">
        <p14:creationId xmlns="" xmlns:p14="http://schemas.microsoft.com/office/powerpoint/2010/main" val="63688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quakesizegraph"/>
          <p:cNvPicPr>
            <a:picLocks noChangeAspect="1" noChangeArrowheads="1"/>
          </p:cNvPicPr>
          <p:nvPr/>
        </p:nvPicPr>
        <p:blipFill>
          <a:blip r:embed="rId2" cstate="print">
            <a:lum contrast="22000"/>
            <a:extLst>
              <a:ext uri="{28A0092B-C50C-407E-A947-70E740481C1C}">
                <a14:useLocalDpi xmlns="" xmlns:a14="http://schemas.microsoft.com/office/drawing/2010/main" val="0"/>
              </a:ext>
            </a:extLst>
          </a:blip>
          <a:srcRect/>
          <a:stretch>
            <a:fillRect/>
          </a:stretch>
        </p:blipFill>
        <p:spPr bwMode="auto">
          <a:xfrm>
            <a:off x="838200" y="76200"/>
            <a:ext cx="73914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37035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contrast="12000"/>
                    </a14:imgEffect>
                  </a14:imgLayer>
                </a14:imgProps>
              </a:ext>
              <a:ext uri="{28A0092B-C50C-407E-A947-70E740481C1C}">
                <a14:useLocalDpi xmlns:a14="http://schemas.microsoft.com/office/drawing/2010/main" xmlns="" val="0"/>
              </a:ext>
            </a:extLst>
          </a:blip>
          <a:srcRect/>
          <a:stretch>
            <a:fillRect/>
          </a:stretch>
        </p:blipFill>
        <p:spPr bwMode="auto">
          <a:xfrm>
            <a:off x="-12700" y="0"/>
            <a:ext cx="9156700" cy="6851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Subtitle 2"/>
          <p:cNvSpPr>
            <a:spLocks noGrp="1"/>
          </p:cNvSpPr>
          <p:nvPr>
            <p:ph type="subTitle" idx="1"/>
          </p:nvPr>
        </p:nvSpPr>
        <p:spPr>
          <a:xfrm>
            <a:off x="0" y="0"/>
            <a:ext cx="9144000" cy="1981200"/>
          </a:xfrm>
        </p:spPr>
        <p:txBody>
          <a:bodyPr>
            <a:normAutofit/>
          </a:bodyPr>
          <a:lstStyle/>
          <a:p>
            <a:r>
              <a:rPr lang="en-US" sz="7200" b="1" dirty="0" smtClean="0">
                <a:solidFill>
                  <a:schemeClr val="bg1"/>
                </a:solidFill>
              </a:rPr>
              <a:t>VOLCANOES</a:t>
            </a:r>
            <a:endParaRPr lang="en-US" sz="7200" b="1" u="sng" dirty="0">
              <a:solidFill>
                <a:schemeClr val="bg1"/>
              </a:solidFill>
            </a:endParaRPr>
          </a:p>
        </p:txBody>
      </p:sp>
    </p:spTree>
    <p:extLst>
      <p:ext uri="{BB962C8B-B14F-4D97-AF65-F5344CB8AC3E}">
        <p14:creationId xmlns:p14="http://schemas.microsoft.com/office/powerpoint/2010/main" xmlns="" val="638337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248400"/>
          </a:xfrm>
        </p:spPr>
        <p:txBody>
          <a:bodyPr/>
          <a:lstStyle/>
          <a:p>
            <a:r>
              <a:rPr lang="en-US" b="1" dirty="0" smtClean="0">
                <a:solidFill>
                  <a:srgbClr val="CC0099"/>
                </a:solidFill>
              </a:rPr>
              <a:t>Focus:  </a:t>
            </a:r>
            <a:r>
              <a:rPr lang="en-US" b="1" u="sng" dirty="0" smtClean="0"/>
              <a:t>the area beneath Earth’s surface where an earthquake originates.</a:t>
            </a:r>
          </a:p>
          <a:p>
            <a:endParaRPr lang="en-US" b="1" dirty="0"/>
          </a:p>
          <a:p>
            <a:r>
              <a:rPr lang="en-US" b="1" dirty="0" smtClean="0">
                <a:solidFill>
                  <a:srgbClr val="00B050"/>
                </a:solidFill>
              </a:rPr>
              <a:t>Epicenter:  </a:t>
            </a:r>
            <a:r>
              <a:rPr lang="en-US" b="1" u="sng" dirty="0" smtClean="0"/>
              <a:t>the place on Earth’s surface lying DIRECTLY ABOVE the focus.</a:t>
            </a:r>
            <a:endParaRPr lang="en-US" b="1" u="sng" dirty="0"/>
          </a:p>
        </p:txBody>
      </p:sp>
    </p:spTree>
    <p:extLst>
      <p:ext uri="{BB962C8B-B14F-4D97-AF65-F5344CB8AC3E}">
        <p14:creationId xmlns="" xmlns:p14="http://schemas.microsoft.com/office/powerpoint/2010/main" val="224175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Autofit/>
          </a:bodyPr>
          <a:lstStyle/>
          <a:p>
            <a:r>
              <a:rPr lang="en-US" sz="4800" dirty="0" smtClean="0">
                <a:solidFill>
                  <a:schemeClr val="accent6">
                    <a:lumMod val="75000"/>
                  </a:schemeClr>
                </a:solidFill>
                <a:latin typeface="Impact" pitchFamily="34" charset="0"/>
              </a:rPr>
              <a:t>Volcanoes and Plate Boundaries</a:t>
            </a:r>
            <a:endParaRPr lang="en-US" sz="4800" dirty="0">
              <a:solidFill>
                <a:schemeClr val="accent6">
                  <a:lumMod val="75000"/>
                </a:schemeClr>
              </a:solidFill>
              <a:latin typeface="Impact" pitchFamily="34" charset="0"/>
            </a:endParaRPr>
          </a:p>
        </p:txBody>
      </p:sp>
      <p:sp>
        <p:nvSpPr>
          <p:cNvPr id="3" name="Content Placeholder 2"/>
          <p:cNvSpPr>
            <a:spLocks noGrp="1"/>
          </p:cNvSpPr>
          <p:nvPr>
            <p:ph idx="1"/>
          </p:nvPr>
        </p:nvSpPr>
        <p:spPr>
          <a:xfrm>
            <a:off x="0" y="914400"/>
            <a:ext cx="9144000" cy="5516563"/>
          </a:xfrm>
        </p:spPr>
        <p:txBody>
          <a:bodyPr/>
          <a:lstStyle/>
          <a:p>
            <a:pPr>
              <a:buNone/>
            </a:pPr>
            <a:r>
              <a:rPr lang="en-US" b="1" dirty="0" smtClean="0"/>
              <a:t>A volcano is </a:t>
            </a:r>
            <a:r>
              <a:rPr lang="en-US" b="1" u="sng" dirty="0" smtClean="0"/>
              <a:t>a weak spot in the crust where magma comes to the surface.</a:t>
            </a:r>
          </a:p>
          <a:p>
            <a:r>
              <a:rPr lang="en-US" b="1" dirty="0" smtClean="0"/>
              <a:t>Magma that reaches the surface is called </a:t>
            </a:r>
            <a:r>
              <a:rPr lang="en-US" b="1" u="sng" dirty="0" smtClean="0"/>
              <a:t>lava</a:t>
            </a:r>
            <a:r>
              <a:rPr lang="en-US" b="1" dirty="0" smtClean="0"/>
              <a:t>.</a:t>
            </a:r>
            <a:endParaRPr lang="en-US" b="1"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8400" y="2507778"/>
            <a:ext cx="4620491" cy="43502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070670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http://www.ga.gov.au/servlet/BigObjFileManager?bigobjid=GA9995"/>
          <p:cNvPicPr>
            <a:picLocks noChangeAspect="1" noChangeArrowheads="1"/>
          </p:cNvPicPr>
          <p:nvPr/>
        </p:nvPicPr>
        <p:blipFill>
          <a:blip r:embed="rId2" cstate="print"/>
          <a:srcRect/>
          <a:stretch>
            <a:fillRect/>
          </a:stretch>
        </p:blipFill>
        <p:spPr bwMode="auto">
          <a:xfrm>
            <a:off x="9505" y="0"/>
            <a:ext cx="9124990" cy="5715000"/>
          </a:xfrm>
          <a:prstGeom prst="rect">
            <a:avLst/>
          </a:prstGeom>
          <a:noFill/>
        </p:spPr>
      </p:pic>
    </p:spTree>
    <p:extLst>
      <p:ext uri="{BB962C8B-B14F-4D97-AF65-F5344CB8AC3E}">
        <p14:creationId xmlns:p14="http://schemas.microsoft.com/office/powerpoint/2010/main" xmlns="" val="2114980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248400"/>
          </a:xfrm>
        </p:spPr>
        <p:txBody>
          <a:bodyPr/>
          <a:lstStyle/>
          <a:p>
            <a:r>
              <a:rPr lang="en-US" b="1" dirty="0" smtClean="0"/>
              <a:t>Volcanoes can be found at:</a:t>
            </a:r>
          </a:p>
          <a:p>
            <a:pPr marL="457200" lvl="1" indent="0">
              <a:buNone/>
            </a:pPr>
            <a:r>
              <a:rPr lang="en-US" sz="3200" b="1" dirty="0" smtClean="0"/>
              <a:t>1. </a:t>
            </a:r>
            <a:r>
              <a:rPr lang="en-US" sz="3200" b="1" u="sng" dirty="0" smtClean="0">
                <a:solidFill>
                  <a:srgbClr val="FF0000"/>
                </a:solidFill>
              </a:rPr>
              <a:t>Divergent Boundaries</a:t>
            </a:r>
            <a:endParaRPr lang="en-US" sz="3200" b="1" u="sng" dirty="0">
              <a:solidFill>
                <a:srgbClr val="FF0000"/>
              </a:solidFill>
            </a:endParaRPr>
          </a:p>
        </p:txBody>
      </p:sp>
      <p:pic>
        <p:nvPicPr>
          <p:cNvPr id="4" name="Picture 2"/>
          <p:cNvPicPr>
            <a:picLocks noChangeAspect="1" noChangeArrowheads="1"/>
          </p:cNvPicPr>
          <p:nvPr/>
        </p:nvPicPr>
        <p:blipFill>
          <a:blip r:embed="rId2" cstate="print">
            <a:lum contrast="12000"/>
            <a:extLst>
              <a:ext uri="{28A0092B-C50C-407E-A947-70E740481C1C}">
                <a14:useLocalDpi xmlns:a14="http://schemas.microsoft.com/office/drawing/2010/main" xmlns="" val="0"/>
              </a:ext>
            </a:extLst>
          </a:blip>
          <a:srcRect/>
          <a:stretch>
            <a:fillRect/>
          </a:stretch>
        </p:blipFill>
        <p:spPr bwMode="auto">
          <a:xfrm>
            <a:off x="-152400" y="1447801"/>
            <a:ext cx="913245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Oval 4"/>
          <p:cNvSpPr/>
          <p:nvPr/>
        </p:nvSpPr>
        <p:spPr>
          <a:xfrm rot="2118432">
            <a:off x="4419665" y="1361633"/>
            <a:ext cx="602047" cy="2828689"/>
          </a:xfrm>
          <a:prstGeom prst="ellipse">
            <a:avLst/>
          </a:prstGeom>
          <a:solidFill>
            <a:srgbClr val="FF0000">
              <a:alpha val="4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207188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248400"/>
          </a:xfrm>
        </p:spPr>
        <p:txBody>
          <a:bodyPr/>
          <a:lstStyle/>
          <a:p>
            <a:pPr marL="0" indent="0">
              <a:buNone/>
            </a:pPr>
            <a:r>
              <a:rPr lang="en-US" b="1" dirty="0" smtClean="0"/>
              <a:t>2. </a:t>
            </a:r>
            <a:r>
              <a:rPr lang="en-US" b="1" u="sng" dirty="0" smtClean="0">
                <a:solidFill>
                  <a:srgbClr val="FF0000"/>
                </a:solidFill>
              </a:rPr>
              <a:t>Convergent Boundaries</a:t>
            </a:r>
          </a:p>
          <a:p>
            <a:pPr lvl="1"/>
            <a:r>
              <a:rPr lang="en-US" sz="3200" b="1" dirty="0" smtClean="0"/>
              <a:t>	</a:t>
            </a:r>
            <a:r>
              <a:rPr lang="en-US" sz="3200" b="1" u="sng" dirty="0" smtClean="0"/>
              <a:t>Ocean-Ocean</a:t>
            </a:r>
            <a:r>
              <a:rPr lang="en-US" sz="3200" b="1" dirty="0" smtClean="0"/>
              <a:t>: Volcanoes occur on the ocean floor near the subduction zone, forming islands if they rise above sea level.</a:t>
            </a:r>
          </a:p>
          <a:p>
            <a:pPr lvl="1"/>
            <a:endParaRPr lang="en-US" sz="3200" b="1" u="sng"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2133600"/>
            <a:ext cx="8001000" cy="4840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Oval 4"/>
          <p:cNvSpPr/>
          <p:nvPr/>
        </p:nvSpPr>
        <p:spPr>
          <a:xfrm rot="2118432">
            <a:off x="4330863" y="2046834"/>
            <a:ext cx="677675" cy="3072828"/>
          </a:xfrm>
          <a:prstGeom prst="ellipse">
            <a:avLst/>
          </a:prstGeom>
          <a:solidFill>
            <a:srgbClr val="FF0000">
              <a:alpha val="4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81148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hlinkClick r:id="rId2"/>
              </a:rPr>
              <a:t>Iceland Photos (Video)</a:t>
            </a:r>
            <a:endParaRPr lang="en-US" dirty="0" smtClean="0"/>
          </a:p>
          <a:p>
            <a:endParaRPr lang="en-US" dirty="0" smtClean="0"/>
          </a:p>
          <a:p>
            <a:r>
              <a:rPr lang="en-US" dirty="0" smtClean="0">
                <a:hlinkClick r:id="rId3"/>
              </a:rPr>
              <a:t>Underwater eruption, 2009</a:t>
            </a:r>
            <a:endParaRPr lang="en-US" dirty="0" smtClean="0"/>
          </a:p>
          <a:p>
            <a:endParaRPr lang="en-US" dirty="0" smtClean="0"/>
          </a:p>
          <a:p>
            <a:r>
              <a:rPr lang="en-US" dirty="0" smtClean="0">
                <a:hlinkClick r:id="rId4"/>
              </a:rPr>
              <a:t>Volcano webcams</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blue.utb.edu/paullgj/physci1417/Lectures/Conv_Ocean_Ocean.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contrast="19000"/>
                    </a14:imgEffect>
                  </a14:imgLayer>
                </a14:imgProps>
              </a:ext>
              <a:ext uri="{28A0092B-C50C-407E-A947-70E740481C1C}">
                <a14:useLocalDpi xmlns:a14="http://schemas.microsoft.com/office/drawing/2010/main" xmlns="" val="0"/>
              </a:ext>
            </a:extLst>
          </a:blip>
          <a:srcRect/>
          <a:stretch>
            <a:fillRect/>
          </a:stretch>
        </p:blipFill>
        <p:spPr bwMode="auto">
          <a:xfrm>
            <a:off x="609600" y="-2"/>
            <a:ext cx="8001000" cy="6960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064802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island arc japan.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a:xfrm>
            <a:off x="6350" y="20782"/>
            <a:ext cx="9137650" cy="6248400"/>
          </a:xfrm>
          <a:prstGeom prst="rect">
            <a:avLst/>
          </a:prstGeom>
        </p:spPr>
      </p:pic>
    </p:spTree>
    <p:extLst>
      <p:ext uri="{BB962C8B-B14F-4D97-AF65-F5344CB8AC3E}">
        <p14:creationId xmlns:p14="http://schemas.microsoft.com/office/powerpoint/2010/main" xmlns="" val="30791790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en-US" smtClean="0"/>
          </a:p>
        </p:txBody>
      </p:sp>
      <p:pic>
        <p:nvPicPr>
          <p:cNvPr id="63491" name="Content Placeholder 3" descr="marianas trench.jpg"/>
          <p:cNvPicPr>
            <a:picLocks noGrp="1" noChangeAspect="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0"/>
            <a:ext cx="10028238" cy="6858000"/>
          </a:xfrm>
        </p:spPr>
      </p:pic>
      <p:cxnSp>
        <p:nvCxnSpPr>
          <p:cNvPr id="6" name="Straight Arrow Connector 5"/>
          <p:cNvCxnSpPr/>
          <p:nvPr/>
        </p:nvCxnSpPr>
        <p:spPr>
          <a:xfrm rot="16200000" flipV="1">
            <a:off x="3695700" y="4229100"/>
            <a:ext cx="1066800" cy="838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3493" name="TextBox 6"/>
          <p:cNvSpPr txBox="1">
            <a:spLocks noChangeArrowheads="1"/>
          </p:cNvSpPr>
          <p:nvPr/>
        </p:nvSpPr>
        <p:spPr bwMode="auto">
          <a:xfrm>
            <a:off x="4648200" y="5181600"/>
            <a:ext cx="4953000" cy="646113"/>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t>Mariana’s Trench = deepest point on Earth (35,814 feet deep)</a:t>
            </a:r>
          </a:p>
        </p:txBody>
      </p:sp>
    </p:spTree>
    <p:extLst>
      <p:ext uri="{BB962C8B-B14F-4D97-AF65-F5344CB8AC3E}">
        <p14:creationId xmlns:p14="http://schemas.microsoft.com/office/powerpoint/2010/main" xmlns="" val="2555466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endParaRPr lang="en-US" smtClean="0"/>
          </a:p>
        </p:txBody>
      </p:sp>
      <p:pic>
        <p:nvPicPr>
          <p:cNvPr id="64515" name="Content Placeholder 4" descr="aleutian islands.jpg"/>
          <p:cNvPicPr>
            <a:picLocks noGrp="1" noChangeAspect="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0"/>
            <a:ext cx="10028238" cy="6858000"/>
          </a:xfrm>
        </p:spPr>
      </p:pic>
      <p:cxnSp>
        <p:nvCxnSpPr>
          <p:cNvPr id="7" name="Straight Arrow Connector 6"/>
          <p:cNvCxnSpPr/>
          <p:nvPr/>
        </p:nvCxnSpPr>
        <p:spPr>
          <a:xfrm rot="10800000">
            <a:off x="5334000" y="2438400"/>
            <a:ext cx="10668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4517" name="TextBox 7"/>
          <p:cNvSpPr txBox="1">
            <a:spLocks noChangeArrowheads="1"/>
          </p:cNvSpPr>
          <p:nvPr/>
        </p:nvSpPr>
        <p:spPr bwMode="auto">
          <a:xfrm>
            <a:off x="6324600" y="3276600"/>
            <a:ext cx="2133600" cy="400050"/>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a:t>Aleutian Trench</a:t>
            </a:r>
          </a:p>
        </p:txBody>
      </p:sp>
    </p:spTree>
    <p:extLst>
      <p:ext uri="{BB962C8B-B14F-4D97-AF65-F5344CB8AC3E}">
        <p14:creationId xmlns:p14="http://schemas.microsoft.com/office/powerpoint/2010/main" xmlns="" val="39863477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248400"/>
          </a:xfrm>
        </p:spPr>
        <p:txBody>
          <a:bodyPr/>
          <a:lstStyle/>
          <a:p>
            <a:pPr lvl="1"/>
            <a:r>
              <a:rPr lang="en-US" sz="3200" b="1" dirty="0" smtClean="0"/>
              <a:t>	</a:t>
            </a:r>
            <a:r>
              <a:rPr lang="en-US" sz="3200" b="1" u="sng" dirty="0" smtClean="0"/>
              <a:t>Ocean-Continental</a:t>
            </a:r>
            <a:r>
              <a:rPr lang="en-US" sz="3200" b="1" dirty="0" smtClean="0"/>
              <a:t>: Volcanoes occur near the coast of the continental plate.</a:t>
            </a:r>
          </a:p>
          <a:p>
            <a:pPr lvl="1"/>
            <a:endParaRPr lang="en-US" sz="3200" b="1" u="sng"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524267"/>
            <a:ext cx="8445349" cy="5105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6"/>
          <p:cNvSpPr/>
          <p:nvPr/>
        </p:nvSpPr>
        <p:spPr>
          <a:xfrm rot="2530532">
            <a:off x="5340497" y="989528"/>
            <a:ext cx="1177877" cy="3651386"/>
          </a:xfrm>
          <a:prstGeom prst="ellipse">
            <a:avLst/>
          </a:prstGeom>
          <a:solidFill>
            <a:srgbClr val="FF0000">
              <a:alpha val="4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178033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676275"/>
            <a:ext cx="8915400" cy="480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315200" y="4410075"/>
            <a:ext cx="152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u="sng">
                <a:solidFill>
                  <a:srgbClr val="0070C0"/>
                </a:solidFill>
                <a:latin typeface="Arial Black" pitchFamily="34" charset="0"/>
              </a:rPr>
              <a:t>Fault</a:t>
            </a:r>
          </a:p>
        </p:txBody>
      </p:sp>
      <p:sp>
        <p:nvSpPr>
          <p:cNvPr id="7" name="TextBox 6"/>
          <p:cNvSpPr txBox="1">
            <a:spLocks noChangeArrowheads="1"/>
          </p:cNvSpPr>
          <p:nvPr/>
        </p:nvSpPr>
        <p:spPr bwMode="auto">
          <a:xfrm>
            <a:off x="304800" y="3124200"/>
            <a:ext cx="152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u="sng">
                <a:solidFill>
                  <a:srgbClr val="0070C0"/>
                </a:solidFill>
                <a:latin typeface="Arial Black" pitchFamily="34" charset="0"/>
              </a:rPr>
              <a:t>Focus</a:t>
            </a:r>
          </a:p>
        </p:txBody>
      </p:sp>
      <p:sp>
        <p:nvSpPr>
          <p:cNvPr id="8" name="TextBox 7"/>
          <p:cNvSpPr txBox="1">
            <a:spLocks noChangeArrowheads="1"/>
          </p:cNvSpPr>
          <p:nvPr/>
        </p:nvSpPr>
        <p:spPr bwMode="auto">
          <a:xfrm>
            <a:off x="6324600" y="381000"/>
            <a:ext cx="2514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u="sng" dirty="0">
                <a:solidFill>
                  <a:srgbClr val="0070C0"/>
                </a:solidFill>
                <a:latin typeface="Arial Black" pitchFamily="34" charset="0"/>
              </a:rPr>
              <a:t>Epicenter</a:t>
            </a:r>
          </a:p>
        </p:txBody>
      </p:sp>
    </p:spTree>
    <p:extLst>
      <p:ext uri="{BB962C8B-B14F-4D97-AF65-F5344CB8AC3E}">
        <p14:creationId xmlns="" xmlns:p14="http://schemas.microsoft.com/office/powerpoint/2010/main" val="1042758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anim calcmode="discrete" valueType="clr">
                                      <p:cBhvr override="childStyle">
                                        <p:cTn id="2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gtEl>
                                        <p:attrNameLst>
                                          <p:attrName>fillcolor</p:attrName>
                                        </p:attrNameLst>
                                      </p:cBhvr>
                                      <p:tavLst>
                                        <p:tav tm="0">
                                          <p:val>
                                            <p:clrVal>
                                              <a:schemeClr val="accent2"/>
                                            </p:clrVal>
                                          </p:val>
                                        </p:tav>
                                        <p:tav tm="50000">
                                          <p:val>
                                            <p:clrVal>
                                              <a:schemeClr val="hlink"/>
                                            </p:clrVal>
                                          </p:val>
                                        </p:tav>
                                      </p:tavLst>
                                    </p:anim>
                                    <p:set>
                                      <p:cBhvr>
                                        <p:cTn id="23"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5867400" y="228600"/>
            <a:ext cx="3200400" cy="2316163"/>
          </a:xfrm>
        </p:spPr>
        <p:txBody>
          <a:bodyPr/>
          <a:lstStyle/>
          <a:p>
            <a:r>
              <a:rPr lang="en-US" sz="3200" smtClean="0">
                <a:latin typeface="Arial Black" pitchFamily="34" charset="0"/>
              </a:rPr>
              <a:t>Mount        St. Helens, Washington</a:t>
            </a:r>
          </a:p>
        </p:txBody>
      </p:sp>
      <p:pic>
        <p:nvPicPr>
          <p:cNvPr id="66563" name="Content Placeholder 3" descr="mount saint helens.jpg"/>
          <p:cNvPicPr>
            <a:picLocks noGrp="1" noChangeAspect="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52400" y="0"/>
            <a:ext cx="5905500" cy="4038600"/>
          </a:xfrm>
        </p:spPr>
      </p:pic>
      <p:pic>
        <p:nvPicPr>
          <p:cNvPr id="66564" name="Picture 2" descr="Eruption of Mount St. Helens volcano, 1980. The volcano, located in the state of Washington, rose to a height of 9,677 feet and was a perfect cone shape before the eruption. The explosion caused the breaking away of the uppermost 1,300 feet, and resulted in the largest landslide in recorded history. PHOTOGRAPH REPRODUCED BY PERMISSION OF THE CORBIS CORPORATI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29000" y="3048000"/>
            <a:ext cx="5715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383912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endParaRPr lang="en-US" smtClean="0"/>
          </a:p>
        </p:txBody>
      </p:sp>
      <p:pic>
        <p:nvPicPr>
          <p:cNvPr id="67587" name="Content Placeholder 3" descr="pompeii italy.jpg"/>
          <p:cNvPicPr>
            <a:picLocks noGrp="1" noChangeAspect="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0"/>
            <a:ext cx="9144000" cy="6253163"/>
          </a:xfrm>
        </p:spPr>
      </p:pic>
      <p:sp>
        <p:nvSpPr>
          <p:cNvPr id="67588" name="TextBox 4"/>
          <p:cNvSpPr txBox="1">
            <a:spLocks noChangeArrowheads="1"/>
          </p:cNvSpPr>
          <p:nvPr/>
        </p:nvSpPr>
        <p:spPr bwMode="auto">
          <a:xfrm>
            <a:off x="3048000" y="6324600"/>
            <a:ext cx="5638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latin typeface="Arial Black" pitchFamily="34" charset="0"/>
              </a:rPr>
              <a:t>Pompeii, Italy</a:t>
            </a:r>
          </a:p>
        </p:txBody>
      </p:sp>
    </p:spTree>
    <p:extLst>
      <p:ext uri="{BB962C8B-B14F-4D97-AF65-F5344CB8AC3E}">
        <p14:creationId xmlns:p14="http://schemas.microsoft.com/office/powerpoint/2010/main" xmlns="" val="5681462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images.stanzapub.com/readers/2008/09/25/355239_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143000"/>
            <a:ext cx="5029200" cy="484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1" name="Picture 4" descr="http://upload.wikimedia.org/wikipedia/commons/b/bc/Pompeii_Garden_of_the_Fugitives_0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71988" y="0"/>
            <a:ext cx="46720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641102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farm2.static.flickr.com/1255/913205128_2fe9623c9b.jpg?v=119015557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0"/>
            <a:ext cx="5181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5" name="Picture 4" descr="http://www.spartacus.schoolnet.co.uk/ROMpompeii.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57750" y="1524000"/>
            <a:ext cx="4286250" cy="416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391778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5400" dirty="0" smtClean="0">
                <a:solidFill>
                  <a:srgbClr val="0070C0"/>
                </a:solidFill>
                <a:latin typeface="Impact" pitchFamily="34" charset="0"/>
              </a:rPr>
              <a:t>Hotspot Volcanoes</a:t>
            </a:r>
            <a:endParaRPr lang="en-US" sz="5400" dirty="0">
              <a:solidFill>
                <a:srgbClr val="0070C0"/>
              </a:solidFill>
              <a:latin typeface="Impact" pitchFamily="34" charset="0"/>
            </a:endParaRPr>
          </a:p>
        </p:txBody>
      </p:sp>
      <p:sp>
        <p:nvSpPr>
          <p:cNvPr id="3" name="Content Placeholder 2"/>
          <p:cNvSpPr>
            <a:spLocks noGrp="1"/>
          </p:cNvSpPr>
          <p:nvPr>
            <p:ph idx="1"/>
          </p:nvPr>
        </p:nvSpPr>
        <p:spPr>
          <a:xfrm>
            <a:off x="0" y="1066800"/>
            <a:ext cx="9144000" cy="5486400"/>
          </a:xfrm>
        </p:spPr>
        <p:txBody>
          <a:bodyPr/>
          <a:lstStyle/>
          <a:p>
            <a:r>
              <a:rPr lang="en-US" b="1" dirty="0" smtClean="0"/>
              <a:t>A hotspot volcano forms </a:t>
            </a:r>
            <a:r>
              <a:rPr lang="en-US" b="1" u="sng" dirty="0" smtClean="0"/>
              <a:t>when material from deep inside the mantle rises and then melts. The magma breaks through the crust and reaches the surface.</a:t>
            </a:r>
          </a:p>
          <a:p>
            <a:pPr lvl="1"/>
            <a:r>
              <a:rPr lang="en-US" sz="3200" b="1" dirty="0" smtClean="0"/>
              <a:t>NOT at a plate boundary. </a:t>
            </a:r>
          </a:p>
          <a:p>
            <a:pPr lvl="1"/>
            <a:r>
              <a:rPr lang="en-US" sz="3200" b="1" dirty="0" smtClean="0"/>
              <a:t>Examples: </a:t>
            </a:r>
            <a:r>
              <a:rPr lang="en-US" sz="3200" b="1" u="sng" dirty="0" smtClean="0"/>
              <a:t>Hawaiian Islands</a:t>
            </a:r>
          </a:p>
          <a:p>
            <a:pPr marL="457200" lvl="1" indent="0">
              <a:buNone/>
            </a:pPr>
            <a:r>
              <a:rPr lang="en-US" sz="3200" b="1" dirty="0"/>
              <a:t>	</a:t>
            </a:r>
            <a:r>
              <a:rPr lang="en-US" sz="3200" b="1" dirty="0" smtClean="0"/>
              <a:t>	        </a:t>
            </a:r>
            <a:r>
              <a:rPr lang="en-US" sz="3200" b="1" u="sng" dirty="0" smtClean="0"/>
              <a:t>Yellowstone, Wyoming</a:t>
            </a:r>
          </a:p>
          <a:p>
            <a:pPr marL="514350" indent="-457200"/>
            <a:r>
              <a:rPr lang="en-US" b="1" dirty="0" smtClean="0">
                <a:hlinkClick r:id="rId2"/>
              </a:rPr>
              <a:t>Animation</a:t>
            </a:r>
            <a:r>
              <a:rPr lang="en-US" b="1" u="sng" dirty="0" smtClean="0"/>
              <a:t> </a:t>
            </a:r>
            <a:endParaRPr lang="en-US" b="1" u="sng"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95600" y="4522056"/>
            <a:ext cx="3124200" cy="23013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3146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304800"/>
            <a:ext cx="9464690" cy="48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943600" y="4724400"/>
            <a:ext cx="2743200" cy="830997"/>
          </a:xfrm>
          <a:prstGeom prst="rect">
            <a:avLst/>
          </a:prstGeom>
          <a:noFill/>
        </p:spPr>
        <p:txBody>
          <a:bodyPr wrap="square" rtlCol="0">
            <a:spAutoFit/>
          </a:bodyPr>
          <a:lstStyle/>
          <a:p>
            <a:pPr algn="ctr"/>
            <a:r>
              <a:rPr lang="en-US" sz="2400" b="1" u="sng" dirty="0" smtClean="0"/>
              <a:t>Hawaii</a:t>
            </a:r>
            <a:r>
              <a:rPr lang="en-US" sz="2400" b="1" dirty="0" smtClean="0"/>
              <a:t> </a:t>
            </a:r>
          </a:p>
          <a:p>
            <a:pPr algn="ctr"/>
            <a:r>
              <a:rPr lang="en-US" sz="2400" b="1" dirty="0" smtClean="0"/>
              <a:t>0 my old</a:t>
            </a:r>
            <a:endParaRPr lang="en-US" sz="2400" b="1" dirty="0"/>
          </a:p>
        </p:txBody>
      </p:sp>
      <p:cxnSp>
        <p:nvCxnSpPr>
          <p:cNvPr id="6" name="Straight Arrow Connector 5"/>
          <p:cNvCxnSpPr/>
          <p:nvPr/>
        </p:nvCxnSpPr>
        <p:spPr>
          <a:xfrm flipH="1" flipV="1">
            <a:off x="5715000" y="2667000"/>
            <a:ext cx="1447800" cy="2057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95800" y="4800600"/>
            <a:ext cx="2743200" cy="830997"/>
          </a:xfrm>
          <a:prstGeom prst="rect">
            <a:avLst/>
          </a:prstGeom>
          <a:noFill/>
        </p:spPr>
        <p:txBody>
          <a:bodyPr wrap="square" rtlCol="0">
            <a:spAutoFit/>
          </a:bodyPr>
          <a:lstStyle/>
          <a:p>
            <a:pPr algn="ctr"/>
            <a:r>
              <a:rPr lang="en-US" sz="2400" b="1" u="sng" dirty="0" smtClean="0"/>
              <a:t>Maui</a:t>
            </a:r>
            <a:r>
              <a:rPr lang="en-US" sz="2400" b="1" dirty="0" smtClean="0"/>
              <a:t> </a:t>
            </a:r>
          </a:p>
          <a:p>
            <a:pPr algn="ctr"/>
            <a:r>
              <a:rPr lang="en-US" sz="2400" b="1" dirty="0" smtClean="0"/>
              <a:t>1.2 my old</a:t>
            </a:r>
            <a:endParaRPr lang="en-US" sz="2400" b="1" dirty="0"/>
          </a:p>
        </p:txBody>
      </p:sp>
      <p:cxnSp>
        <p:nvCxnSpPr>
          <p:cNvPr id="10" name="Straight Arrow Connector 9"/>
          <p:cNvCxnSpPr/>
          <p:nvPr/>
        </p:nvCxnSpPr>
        <p:spPr>
          <a:xfrm flipH="1" flipV="1">
            <a:off x="5181600" y="1905000"/>
            <a:ext cx="533400" cy="2819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19400" y="4800600"/>
            <a:ext cx="2743200" cy="830997"/>
          </a:xfrm>
          <a:prstGeom prst="rect">
            <a:avLst/>
          </a:prstGeom>
          <a:noFill/>
        </p:spPr>
        <p:txBody>
          <a:bodyPr wrap="square" rtlCol="0">
            <a:spAutoFit/>
          </a:bodyPr>
          <a:lstStyle/>
          <a:p>
            <a:pPr algn="ctr"/>
            <a:r>
              <a:rPr lang="en-US" sz="2400" b="1" u="sng" dirty="0" smtClean="0"/>
              <a:t>Molokai</a:t>
            </a:r>
            <a:r>
              <a:rPr lang="en-US" sz="2400" b="1" dirty="0" smtClean="0"/>
              <a:t> </a:t>
            </a:r>
          </a:p>
          <a:p>
            <a:pPr algn="ctr"/>
            <a:r>
              <a:rPr lang="en-US" sz="2400" b="1" dirty="0" smtClean="0"/>
              <a:t>1.5 my old</a:t>
            </a:r>
            <a:endParaRPr lang="en-US" sz="2400" b="1" dirty="0"/>
          </a:p>
        </p:txBody>
      </p:sp>
      <p:cxnSp>
        <p:nvCxnSpPr>
          <p:cNvPr id="14" name="Straight Arrow Connector 13"/>
          <p:cNvCxnSpPr/>
          <p:nvPr/>
        </p:nvCxnSpPr>
        <p:spPr>
          <a:xfrm flipV="1">
            <a:off x="4191000" y="1905000"/>
            <a:ext cx="609600" cy="29718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19200" y="4876800"/>
            <a:ext cx="2743200" cy="830997"/>
          </a:xfrm>
          <a:prstGeom prst="rect">
            <a:avLst/>
          </a:prstGeom>
          <a:noFill/>
        </p:spPr>
        <p:txBody>
          <a:bodyPr wrap="square" rtlCol="0">
            <a:spAutoFit/>
          </a:bodyPr>
          <a:lstStyle/>
          <a:p>
            <a:pPr algn="ctr"/>
            <a:r>
              <a:rPr lang="en-US" sz="2400" b="1" u="sng" dirty="0" smtClean="0"/>
              <a:t>Oahu</a:t>
            </a:r>
            <a:endParaRPr lang="en-US" sz="2400" b="1" dirty="0" smtClean="0"/>
          </a:p>
          <a:p>
            <a:pPr algn="ctr"/>
            <a:r>
              <a:rPr lang="en-US" sz="2400" b="1" dirty="0" smtClean="0"/>
              <a:t>2.5 my old</a:t>
            </a:r>
            <a:endParaRPr lang="en-US" sz="2400" b="1" dirty="0"/>
          </a:p>
        </p:txBody>
      </p:sp>
      <p:cxnSp>
        <p:nvCxnSpPr>
          <p:cNvPr id="17" name="Straight Arrow Connector 16"/>
          <p:cNvCxnSpPr>
            <a:stCxn id="16" idx="0"/>
          </p:cNvCxnSpPr>
          <p:nvPr/>
        </p:nvCxnSpPr>
        <p:spPr>
          <a:xfrm flipV="1">
            <a:off x="2590800" y="1600200"/>
            <a:ext cx="1752600" cy="32766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9600" y="4876800"/>
            <a:ext cx="2743200" cy="830997"/>
          </a:xfrm>
          <a:prstGeom prst="rect">
            <a:avLst/>
          </a:prstGeom>
          <a:noFill/>
        </p:spPr>
        <p:txBody>
          <a:bodyPr wrap="square" rtlCol="0">
            <a:spAutoFit/>
          </a:bodyPr>
          <a:lstStyle/>
          <a:p>
            <a:pPr algn="ctr"/>
            <a:r>
              <a:rPr lang="en-US" sz="2400" b="1" u="sng" dirty="0" smtClean="0"/>
              <a:t>Kauai</a:t>
            </a:r>
            <a:r>
              <a:rPr lang="en-US" sz="2400" b="1" dirty="0" smtClean="0"/>
              <a:t> </a:t>
            </a:r>
          </a:p>
          <a:p>
            <a:pPr algn="ctr"/>
            <a:r>
              <a:rPr lang="en-US" sz="2400" b="1" dirty="0" smtClean="0"/>
              <a:t>4 my old</a:t>
            </a:r>
            <a:endParaRPr lang="en-US" sz="2400" b="1" dirty="0"/>
          </a:p>
        </p:txBody>
      </p:sp>
      <p:cxnSp>
        <p:nvCxnSpPr>
          <p:cNvPr id="21" name="Straight Arrow Connector 20"/>
          <p:cNvCxnSpPr/>
          <p:nvPr/>
        </p:nvCxnSpPr>
        <p:spPr>
          <a:xfrm flipV="1">
            <a:off x="914400" y="1295400"/>
            <a:ext cx="2552700" cy="3581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5220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6"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799" y="0"/>
            <a:ext cx="862641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284027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4800" dirty="0" smtClean="0">
                <a:latin typeface="Impact" pitchFamily="34" charset="0"/>
              </a:rPr>
              <a:t>What types of volcanoes are there?</a:t>
            </a:r>
            <a:endParaRPr lang="en-US" sz="4800" dirty="0">
              <a:latin typeface="Impact" pitchFamily="34" charset="0"/>
            </a:endParaRPr>
          </a:p>
        </p:txBody>
      </p:sp>
      <p:sp>
        <p:nvSpPr>
          <p:cNvPr id="3" name="Content Placeholder 2"/>
          <p:cNvSpPr>
            <a:spLocks noGrp="1"/>
          </p:cNvSpPr>
          <p:nvPr>
            <p:ph idx="1"/>
          </p:nvPr>
        </p:nvSpPr>
        <p:spPr>
          <a:xfrm>
            <a:off x="0" y="1066800"/>
            <a:ext cx="9144000" cy="5486400"/>
          </a:xfrm>
        </p:spPr>
        <p:txBody>
          <a:bodyPr/>
          <a:lstStyle/>
          <a:p>
            <a:pPr>
              <a:buNone/>
            </a:pPr>
            <a:r>
              <a:rPr lang="en-US" b="1" dirty="0" smtClean="0"/>
              <a:t>There are 3 main types of volcanoes</a:t>
            </a:r>
          </a:p>
          <a:p>
            <a:pPr marL="571500" indent="-514350">
              <a:buAutoNum type="arabicPeriod"/>
            </a:pPr>
            <a:r>
              <a:rPr lang="en-US" b="1" dirty="0" smtClean="0"/>
              <a:t>Shield Volcano: </a:t>
            </a:r>
            <a:r>
              <a:rPr lang="en-US" b="1" u="sng" dirty="0" smtClean="0"/>
              <a:t>a wide, gently sloping mountain built by thin layers of lava.</a:t>
            </a:r>
          </a:p>
          <a:p>
            <a:pPr marL="1371600" lvl="2" indent="-514350"/>
            <a:r>
              <a:rPr lang="en-US" sz="3200" b="1" dirty="0" smtClean="0"/>
              <a:t>Ex: </a:t>
            </a:r>
            <a:r>
              <a:rPr lang="en-US" sz="3200" b="1" u="sng" dirty="0" smtClean="0"/>
              <a:t>Hawaii</a:t>
            </a:r>
          </a:p>
        </p:txBody>
      </p:sp>
      <p:pic>
        <p:nvPicPr>
          <p:cNvPr id="1026" name="Picture 2"/>
          <p:cNvPicPr>
            <a:picLocks noChangeAspect="1" noChangeArrowheads="1"/>
          </p:cNvPicPr>
          <p:nvPr/>
        </p:nvPicPr>
        <p:blipFill>
          <a:blip r:embed="rId2" cstate="print"/>
          <a:srcRect/>
          <a:stretch>
            <a:fillRect/>
          </a:stretch>
        </p:blipFill>
        <p:spPr bwMode="auto">
          <a:xfrm>
            <a:off x="3352800" y="2819400"/>
            <a:ext cx="5791200" cy="3623636"/>
          </a:xfrm>
          <a:prstGeom prst="rect">
            <a:avLst/>
          </a:prstGeom>
          <a:noFill/>
          <a:ln w="9525">
            <a:noFill/>
            <a:miter lim="800000"/>
            <a:headEnd/>
            <a:tailEnd/>
          </a:ln>
        </p:spPr>
      </p:pic>
      <p:sp>
        <p:nvSpPr>
          <p:cNvPr id="5" name="Rectangle 4"/>
          <p:cNvSpPr/>
          <p:nvPr/>
        </p:nvSpPr>
        <p:spPr>
          <a:xfrm>
            <a:off x="838200" y="5257800"/>
            <a:ext cx="2438400" cy="1169551"/>
          </a:xfrm>
          <a:prstGeom prst="rect">
            <a:avLst/>
          </a:prstGeom>
        </p:spPr>
        <p:txBody>
          <a:bodyPr wrap="square">
            <a:spAutoFit/>
          </a:bodyPr>
          <a:lstStyle/>
          <a:p>
            <a:pPr algn="ctr"/>
            <a:r>
              <a:rPr lang="en-US" sz="1400" b="1" dirty="0" smtClean="0"/>
              <a:t>View of the NNW flank of Mauna Loa Volcano from the south side of Mauna Kea Volcano, Hawai`i; both are shield volcanoes.</a:t>
            </a:r>
            <a:endParaRPr lang="en-US" sz="1400" b="1" dirty="0"/>
          </a:p>
        </p:txBody>
      </p:sp>
    </p:spTree>
    <p:extLst>
      <p:ext uri="{BB962C8B-B14F-4D97-AF65-F5344CB8AC3E}">
        <p14:creationId xmlns:p14="http://schemas.microsoft.com/office/powerpoint/2010/main" xmlns="" val="35423212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r>
              <a:rPr lang="en-US" sz="4800" dirty="0" smtClean="0">
                <a:latin typeface="Impact" pitchFamily="34" charset="0"/>
              </a:rPr>
              <a:t>What types of volcanoes are there?</a:t>
            </a:r>
            <a:endParaRPr lang="en-US" sz="4800" dirty="0">
              <a:latin typeface="Impact" pitchFamily="34" charset="0"/>
            </a:endParaRPr>
          </a:p>
        </p:txBody>
      </p:sp>
      <p:sp>
        <p:nvSpPr>
          <p:cNvPr id="3" name="Content Placeholder 2"/>
          <p:cNvSpPr>
            <a:spLocks noGrp="1"/>
          </p:cNvSpPr>
          <p:nvPr>
            <p:ph idx="1"/>
          </p:nvPr>
        </p:nvSpPr>
        <p:spPr>
          <a:xfrm>
            <a:off x="0" y="762000"/>
            <a:ext cx="9144000" cy="5791200"/>
          </a:xfrm>
        </p:spPr>
        <p:txBody>
          <a:bodyPr/>
          <a:lstStyle/>
          <a:p>
            <a:pPr marL="571500" indent="-514350">
              <a:buNone/>
            </a:pPr>
            <a:r>
              <a:rPr lang="en-US" b="1" dirty="0" smtClean="0"/>
              <a:t>2.  Cinder Cone Volcano: </a:t>
            </a:r>
            <a:r>
              <a:rPr lang="en-US" b="1" u="sng" dirty="0" smtClean="0"/>
              <a:t>a steep, cone-shaped hill or mountain of ash and volcanic fragments.</a:t>
            </a:r>
          </a:p>
        </p:txBody>
      </p:sp>
      <p:pic>
        <p:nvPicPr>
          <p:cNvPr id="2050" name="Picture 2"/>
          <p:cNvPicPr>
            <a:picLocks noChangeAspect="1" noChangeArrowheads="1"/>
          </p:cNvPicPr>
          <p:nvPr/>
        </p:nvPicPr>
        <p:blipFill>
          <a:blip r:embed="rId2" cstate="print">
            <a:lum contrast="14000"/>
          </a:blip>
          <a:srcRect/>
          <a:stretch>
            <a:fillRect/>
          </a:stretch>
        </p:blipFill>
        <p:spPr bwMode="auto">
          <a:xfrm>
            <a:off x="0" y="2286000"/>
            <a:ext cx="4627671" cy="2895600"/>
          </a:xfrm>
          <a:prstGeom prst="rect">
            <a:avLst/>
          </a:prstGeom>
          <a:noFill/>
          <a:ln w="9525">
            <a:noFill/>
            <a:miter lim="800000"/>
            <a:headEnd/>
            <a:tailEnd/>
          </a:ln>
        </p:spPr>
      </p:pic>
      <p:sp>
        <p:nvSpPr>
          <p:cNvPr id="7" name="Rectangle 6"/>
          <p:cNvSpPr/>
          <p:nvPr/>
        </p:nvSpPr>
        <p:spPr>
          <a:xfrm>
            <a:off x="533400" y="5257800"/>
            <a:ext cx="3581400" cy="1169551"/>
          </a:xfrm>
          <a:prstGeom prst="rect">
            <a:avLst/>
          </a:prstGeom>
        </p:spPr>
        <p:txBody>
          <a:bodyPr wrap="square">
            <a:spAutoFit/>
          </a:bodyPr>
          <a:lstStyle/>
          <a:p>
            <a:r>
              <a:rPr lang="en-US" sz="1400" b="1" dirty="0" smtClean="0"/>
              <a:t>This cinder cone (</a:t>
            </a:r>
            <a:r>
              <a:rPr lang="en-US" sz="1400" b="1" dirty="0" err="1" smtClean="0"/>
              <a:t>Pu`u</a:t>
            </a:r>
            <a:r>
              <a:rPr lang="en-US" sz="1400" b="1" dirty="0" smtClean="0"/>
              <a:t> ka Pele) was erupted low on the southeast flank of Mauna Kea Volcano. The cone is 95 m in height, and the diameter of the crater at the top is 400 m. </a:t>
            </a:r>
            <a:r>
              <a:rPr lang="en-US" sz="1400" b="1" dirty="0" err="1" smtClean="0"/>
              <a:t>Hualalai</a:t>
            </a:r>
            <a:r>
              <a:rPr lang="en-US" sz="1400" b="1" dirty="0" smtClean="0"/>
              <a:t> Volcano in background.</a:t>
            </a:r>
            <a:endParaRPr lang="en-US" sz="1400" b="1" dirty="0"/>
          </a:p>
        </p:txBody>
      </p:sp>
      <p:sp>
        <p:nvSpPr>
          <p:cNvPr id="9" name="Rectangle 8"/>
          <p:cNvSpPr/>
          <p:nvPr/>
        </p:nvSpPr>
        <p:spPr>
          <a:xfrm>
            <a:off x="4876800" y="5333762"/>
            <a:ext cx="4191000" cy="1600438"/>
          </a:xfrm>
          <a:prstGeom prst="rect">
            <a:avLst/>
          </a:prstGeom>
        </p:spPr>
        <p:txBody>
          <a:bodyPr wrap="square">
            <a:spAutoFit/>
          </a:bodyPr>
          <a:lstStyle/>
          <a:p>
            <a:r>
              <a:rPr lang="en-US" sz="1400" b="1" dirty="0" err="1" smtClean="0"/>
              <a:t>Parícutin</a:t>
            </a:r>
            <a:r>
              <a:rPr lang="en-US" sz="1400" b="1" dirty="0" smtClean="0"/>
              <a:t>: The volcano began as a fissure in a cornfield on February 20, 1943. </a:t>
            </a:r>
            <a:r>
              <a:rPr lang="en-US" sz="1400" b="1" dirty="0" err="1" smtClean="0"/>
              <a:t>Pulido</a:t>
            </a:r>
            <a:r>
              <a:rPr lang="en-US" sz="1400" b="1" dirty="0" smtClean="0"/>
              <a:t>, his wife, and their son all witnessed the initial eruption of ash and stones first-hand as they plowed the field. The volcano grew quickly, reaching five stories tall in just a week. The nearby villages were both buried in lava and ash; the residents relocated to vacant land nearby.</a:t>
            </a:r>
            <a:endParaRPr lang="en-US" sz="1400" b="1" dirty="0"/>
          </a:p>
        </p:txBody>
      </p:sp>
      <p:pic>
        <p:nvPicPr>
          <p:cNvPr id="2053" name="Picture 5"/>
          <p:cNvPicPr>
            <a:picLocks noChangeAspect="1" noChangeArrowheads="1"/>
          </p:cNvPicPr>
          <p:nvPr/>
        </p:nvPicPr>
        <p:blipFill>
          <a:blip r:embed="rId3" cstate="print">
            <a:lum contrast="21000"/>
          </a:blip>
          <a:srcRect/>
          <a:stretch>
            <a:fillRect/>
          </a:stretch>
        </p:blipFill>
        <p:spPr bwMode="auto">
          <a:xfrm>
            <a:off x="5791200" y="1828800"/>
            <a:ext cx="2336800" cy="3505200"/>
          </a:xfrm>
          <a:prstGeom prst="rect">
            <a:avLst/>
          </a:prstGeom>
          <a:noFill/>
          <a:ln w="9525">
            <a:noFill/>
            <a:miter lim="800000"/>
            <a:headEnd/>
            <a:tailEnd/>
          </a:ln>
        </p:spPr>
      </p:pic>
    </p:spTree>
    <p:extLst>
      <p:ext uri="{BB962C8B-B14F-4D97-AF65-F5344CB8AC3E}">
        <p14:creationId xmlns:p14="http://schemas.microsoft.com/office/powerpoint/2010/main" xmlns="" val="35423212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r>
              <a:rPr lang="en-US" sz="4800" dirty="0" smtClean="0">
                <a:latin typeface="Impact" pitchFamily="34" charset="0"/>
              </a:rPr>
              <a:t>What types of volcanoes are there?</a:t>
            </a:r>
            <a:endParaRPr lang="en-US" sz="4800" dirty="0">
              <a:latin typeface="Impact" pitchFamily="34" charset="0"/>
            </a:endParaRPr>
          </a:p>
        </p:txBody>
      </p:sp>
      <p:sp>
        <p:nvSpPr>
          <p:cNvPr id="3" name="Content Placeholder 2"/>
          <p:cNvSpPr>
            <a:spLocks noGrp="1"/>
          </p:cNvSpPr>
          <p:nvPr>
            <p:ph idx="1"/>
          </p:nvPr>
        </p:nvSpPr>
        <p:spPr>
          <a:xfrm>
            <a:off x="0" y="762000"/>
            <a:ext cx="9144000" cy="5486400"/>
          </a:xfrm>
        </p:spPr>
        <p:txBody>
          <a:bodyPr/>
          <a:lstStyle/>
          <a:p>
            <a:pPr marL="571500" indent="-514350">
              <a:buNone/>
            </a:pPr>
            <a:r>
              <a:rPr lang="en-US" b="1" dirty="0" smtClean="0"/>
              <a:t>3.  Composite Volcano: </a:t>
            </a:r>
            <a:r>
              <a:rPr lang="en-US" b="1" u="sng" dirty="0" smtClean="0"/>
              <a:t>a tall, cone-shaped mountain with alternating layers of lava and ash.</a:t>
            </a:r>
          </a:p>
          <a:p>
            <a:pPr marL="1371600" lvl="2" indent="-514350"/>
            <a:r>
              <a:rPr lang="en-US" sz="3200" b="1" dirty="0" smtClean="0"/>
              <a:t>Ex: </a:t>
            </a:r>
            <a:r>
              <a:rPr lang="en-US" sz="3200" b="1" u="sng" dirty="0" smtClean="0"/>
              <a:t>Mount. St. Helens (Washington State)</a:t>
            </a:r>
          </a:p>
        </p:txBody>
      </p:sp>
      <p:pic>
        <p:nvPicPr>
          <p:cNvPr id="3075" name="Picture 3"/>
          <p:cNvPicPr>
            <a:picLocks noChangeAspect="1" noChangeArrowheads="1"/>
          </p:cNvPicPr>
          <p:nvPr/>
        </p:nvPicPr>
        <p:blipFill>
          <a:blip r:embed="rId2" cstate="print">
            <a:lum contrast="16000"/>
          </a:blip>
          <a:srcRect/>
          <a:stretch>
            <a:fillRect/>
          </a:stretch>
        </p:blipFill>
        <p:spPr bwMode="auto">
          <a:xfrm>
            <a:off x="762000" y="2362200"/>
            <a:ext cx="7210885" cy="4495800"/>
          </a:xfrm>
          <a:prstGeom prst="rect">
            <a:avLst/>
          </a:prstGeom>
          <a:noFill/>
          <a:ln w="9525">
            <a:noFill/>
            <a:miter lim="800000"/>
            <a:headEnd/>
            <a:tailEnd/>
          </a:ln>
        </p:spPr>
      </p:pic>
    </p:spTree>
    <p:extLst>
      <p:ext uri="{BB962C8B-B14F-4D97-AF65-F5344CB8AC3E}">
        <p14:creationId xmlns:p14="http://schemas.microsoft.com/office/powerpoint/2010/main" xmlns="" val="3542321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6000" b="1" dirty="0" smtClean="0">
                <a:solidFill>
                  <a:srgbClr val="002060"/>
                </a:solidFill>
                <a:latin typeface="Hurry Up" pitchFamily="2" charset="0"/>
              </a:rPr>
              <a:t>Types of Seismic Waves</a:t>
            </a:r>
            <a:endParaRPr lang="en-US" sz="6000" b="1" dirty="0">
              <a:solidFill>
                <a:srgbClr val="002060"/>
              </a:solidFill>
              <a:latin typeface="Hurry Up" pitchFamily="2" charset="0"/>
            </a:endParaRPr>
          </a:p>
        </p:txBody>
      </p:sp>
      <p:sp>
        <p:nvSpPr>
          <p:cNvPr id="3" name="Content Placeholder 2"/>
          <p:cNvSpPr>
            <a:spLocks noGrp="1"/>
          </p:cNvSpPr>
          <p:nvPr>
            <p:ph idx="1"/>
          </p:nvPr>
        </p:nvSpPr>
        <p:spPr>
          <a:xfrm>
            <a:off x="76200" y="1066800"/>
            <a:ext cx="8915400" cy="5486400"/>
          </a:xfrm>
        </p:spPr>
        <p:txBody>
          <a:bodyPr/>
          <a:lstStyle/>
          <a:p>
            <a:r>
              <a:rPr lang="en-US" b="1" dirty="0" smtClean="0"/>
              <a:t>An earthquake produces vibrations called </a:t>
            </a:r>
            <a:r>
              <a:rPr lang="en-US" b="1" u="sng" dirty="0" smtClean="0"/>
              <a:t>waves.</a:t>
            </a:r>
          </a:p>
          <a:p>
            <a:pPr lvl="1"/>
            <a:r>
              <a:rPr lang="en-US" b="1" u="sng" dirty="0" smtClean="0"/>
              <a:t>Beginning at the focus, waves carry energy outward in all directions.</a:t>
            </a:r>
            <a:endParaRPr lang="en-US" b="1" u="sng" dirty="0"/>
          </a:p>
        </p:txBody>
      </p:sp>
      <p:pic>
        <p:nvPicPr>
          <p:cNvPr id="4"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76400" y="2667000"/>
            <a:ext cx="58293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82788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9" name="Picture 3"/>
          <p:cNvPicPr>
            <a:picLocks noChangeAspect="1" noChangeArrowheads="1"/>
          </p:cNvPicPr>
          <p:nvPr/>
        </p:nvPicPr>
        <p:blipFill>
          <a:blip r:embed="rId2" cstate="print"/>
          <a:srcRect/>
          <a:stretch>
            <a:fillRect/>
          </a:stretch>
        </p:blipFill>
        <p:spPr bwMode="auto">
          <a:xfrm>
            <a:off x="0" y="0"/>
            <a:ext cx="9144000" cy="6641543"/>
          </a:xfrm>
          <a:prstGeom prst="rect">
            <a:avLst/>
          </a:prstGeom>
          <a:noFill/>
          <a:ln w="9525">
            <a:noFill/>
            <a:miter lim="800000"/>
            <a:headEnd/>
            <a:tailEnd/>
          </a:ln>
        </p:spPr>
      </p:pic>
      <p:sp>
        <p:nvSpPr>
          <p:cNvPr id="6" name="Rectangle 5"/>
          <p:cNvSpPr/>
          <p:nvPr/>
        </p:nvSpPr>
        <p:spPr>
          <a:xfrm>
            <a:off x="4876800" y="4419600"/>
            <a:ext cx="4267200" cy="2308324"/>
          </a:xfrm>
          <a:prstGeom prst="rect">
            <a:avLst/>
          </a:prstGeom>
        </p:spPr>
        <p:txBody>
          <a:bodyPr wrap="square">
            <a:spAutoFit/>
          </a:bodyPr>
          <a:lstStyle/>
          <a:p>
            <a:pPr algn="ctr"/>
            <a:r>
              <a:rPr lang="en-US" sz="1600" b="1" dirty="0" smtClean="0">
                <a:solidFill>
                  <a:schemeClr val="bg1"/>
                </a:solidFill>
              </a:rPr>
              <a:t>An image of a composite volcano, Cleveland Volcano, located in Alaska. On May 23rd, 2006, Flight Engineer Jeff Williams flying to the international space station noticed the gigantic plume shooting into the sky. He took this photograph of the plume of volcanic ash. The eruption lasted only 2 hours. The ash cloud height was estimated to be as high as 20,000 feet in the air. </a:t>
            </a:r>
            <a:endParaRPr lang="en-US" sz="1600" b="1" dirty="0">
              <a:solidFill>
                <a:schemeClr val="bg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hlinkClick r:id="rId2" action="ppaction://hlinkfile"/>
              </a:rPr>
              <a:t>Animation</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324600"/>
          </a:xfrm>
        </p:spPr>
        <p:txBody>
          <a:bodyPr/>
          <a:lstStyle/>
          <a:p>
            <a:pPr marL="514350" indent="-514350">
              <a:buFont typeface="+mj-lt"/>
              <a:buAutoNum type="arabicPeriod"/>
            </a:pPr>
            <a:r>
              <a:rPr lang="en-US" b="1" u="sng" dirty="0" smtClean="0">
                <a:solidFill>
                  <a:schemeClr val="accent6">
                    <a:lumMod val="75000"/>
                  </a:schemeClr>
                </a:solidFill>
              </a:rPr>
              <a:t>PRIMARY WAVES</a:t>
            </a:r>
          </a:p>
          <a:p>
            <a:pPr marL="514350" indent="-514350"/>
            <a:r>
              <a:rPr lang="en-US" b="1" dirty="0" smtClean="0"/>
              <a:t>Also called P-Waves.</a:t>
            </a:r>
          </a:p>
          <a:p>
            <a:pPr marL="514350" indent="-514350"/>
            <a:r>
              <a:rPr lang="en-US" b="1" u="sng" dirty="0" smtClean="0"/>
              <a:t>Compress and expand like a slinky.</a:t>
            </a:r>
          </a:p>
          <a:p>
            <a:pPr marL="514350" indent="-514350"/>
            <a:r>
              <a:rPr lang="en-US" b="1" dirty="0" smtClean="0"/>
              <a:t>Can travel through </a:t>
            </a:r>
            <a:r>
              <a:rPr lang="en-US" b="1" u="sng" dirty="0" smtClean="0"/>
              <a:t>solids, liquids, and gases.</a:t>
            </a:r>
            <a:endParaRPr lang="en-US" b="1" u="sng" dirty="0"/>
          </a:p>
        </p:txBody>
      </p:sp>
      <p:pic>
        <p:nvPicPr>
          <p:cNvPr id="4" name="Picture 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5000" y="2667000"/>
            <a:ext cx="5638800" cy="3959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3758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Content Placeholder 3" descr="l8pwav2.gif"/>
          <p:cNvPicPr>
            <a:picLocks noGrp="1" noChangeAspect="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228600" y="1447800"/>
            <a:ext cx="8550275" cy="2514600"/>
          </a:xfrm>
        </p:spPr>
      </p:pic>
    </p:spTree>
    <p:extLst>
      <p:ext uri="{BB962C8B-B14F-4D97-AF65-F5344CB8AC3E}">
        <p14:creationId xmlns="" xmlns:p14="http://schemas.microsoft.com/office/powerpoint/2010/main" val="3936078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324600"/>
          </a:xfrm>
        </p:spPr>
        <p:txBody>
          <a:bodyPr/>
          <a:lstStyle/>
          <a:p>
            <a:pPr marL="0" indent="0">
              <a:buNone/>
            </a:pPr>
            <a:r>
              <a:rPr lang="en-US" b="1" dirty="0" smtClean="0">
                <a:solidFill>
                  <a:schemeClr val="accent6">
                    <a:lumMod val="75000"/>
                  </a:schemeClr>
                </a:solidFill>
              </a:rPr>
              <a:t>2.  </a:t>
            </a:r>
            <a:r>
              <a:rPr lang="en-US" b="1" u="sng" dirty="0" smtClean="0">
                <a:solidFill>
                  <a:schemeClr val="accent6">
                    <a:lumMod val="75000"/>
                  </a:schemeClr>
                </a:solidFill>
              </a:rPr>
              <a:t>SECONDARY WAVES</a:t>
            </a:r>
          </a:p>
          <a:p>
            <a:pPr marL="514350" indent="-514350"/>
            <a:r>
              <a:rPr lang="en-US" b="1" dirty="0" smtClean="0"/>
              <a:t>Also called S-Waves.</a:t>
            </a:r>
          </a:p>
          <a:p>
            <a:pPr marL="514350" indent="-514350"/>
            <a:r>
              <a:rPr lang="en-US" b="1" u="sng" dirty="0" smtClean="0"/>
              <a:t>Vibrate up and down as they move forward.</a:t>
            </a:r>
          </a:p>
          <a:p>
            <a:pPr marL="514350" indent="-514350"/>
            <a:r>
              <a:rPr lang="en-US" b="1" dirty="0" smtClean="0"/>
              <a:t>Can ONLY travel through </a:t>
            </a:r>
            <a:r>
              <a:rPr lang="en-US" b="1" u="sng" dirty="0" smtClean="0"/>
              <a:t>SOLIDS.</a:t>
            </a:r>
            <a:endParaRPr lang="en-US" b="1" u="sng" dirty="0"/>
          </a:p>
        </p:txBody>
      </p:sp>
      <p:pic>
        <p:nvPicPr>
          <p:cNvPr id="5" name="Picture 2" descr="C:\Users\Donna\Desktop\Picture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00200" y="2514600"/>
            <a:ext cx="5776614"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7795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Content Placeholder 3" descr="l8swav2.gif"/>
          <p:cNvPicPr>
            <a:picLocks noGrp="1" noChangeAspect="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182563" y="1447800"/>
            <a:ext cx="8809037" cy="2590800"/>
          </a:xfrm>
        </p:spPr>
      </p:pic>
    </p:spTree>
    <p:extLst>
      <p:ext uri="{BB962C8B-B14F-4D97-AF65-F5344CB8AC3E}">
        <p14:creationId xmlns="" xmlns:p14="http://schemas.microsoft.com/office/powerpoint/2010/main" val="42832392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1604</TotalTime>
  <Words>1024</Words>
  <Application>Microsoft Office PowerPoint</Application>
  <PresentationFormat>On-screen Show (4:3)</PresentationFormat>
  <Paragraphs>127</Paragraphs>
  <Slides>51</Slides>
  <Notes>18</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Earthquakes and Volcanoes</vt:lpstr>
      <vt:lpstr>What are Earthquakes?</vt:lpstr>
      <vt:lpstr>Slide 3</vt:lpstr>
      <vt:lpstr>Slide 4</vt:lpstr>
      <vt:lpstr>Types of Seismic Waves</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How can we Measure Earthquakes?</vt:lpstr>
      <vt:lpstr>Slide 20</vt:lpstr>
      <vt:lpstr>Slide 21</vt:lpstr>
      <vt:lpstr>Slide 22</vt:lpstr>
      <vt:lpstr>Slide 23</vt:lpstr>
      <vt:lpstr>Slide 24</vt:lpstr>
      <vt:lpstr>Slide 25</vt:lpstr>
      <vt:lpstr>Slide 26</vt:lpstr>
      <vt:lpstr>Slide 27</vt:lpstr>
      <vt:lpstr>Slide 28</vt:lpstr>
      <vt:lpstr>Slide 29</vt:lpstr>
      <vt:lpstr>Volcanoes and Plate Boundaries</vt:lpstr>
      <vt:lpstr>Slide 31</vt:lpstr>
      <vt:lpstr>Slide 32</vt:lpstr>
      <vt:lpstr>Slide 33</vt:lpstr>
      <vt:lpstr>Slide 34</vt:lpstr>
      <vt:lpstr>Slide 35</vt:lpstr>
      <vt:lpstr>Slide 36</vt:lpstr>
      <vt:lpstr>Slide 37</vt:lpstr>
      <vt:lpstr>Slide 38</vt:lpstr>
      <vt:lpstr>Slide 39</vt:lpstr>
      <vt:lpstr>Mount        St. Helens, Washington</vt:lpstr>
      <vt:lpstr>Slide 41</vt:lpstr>
      <vt:lpstr>Slide 42</vt:lpstr>
      <vt:lpstr>Slide 43</vt:lpstr>
      <vt:lpstr>Hotspot Volcanoes</vt:lpstr>
      <vt:lpstr>Slide 45</vt:lpstr>
      <vt:lpstr>Slide 46</vt:lpstr>
      <vt:lpstr>What types of volcanoes are there?</vt:lpstr>
      <vt:lpstr>What types of volcanoes are there?</vt:lpstr>
      <vt:lpstr>What types of volcanoes are there?</vt:lpstr>
      <vt:lpstr>Slide 50</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Earthquakes and Volcanoes</dc:title>
  <dc:creator>Mike</dc:creator>
  <cp:lastModifiedBy>Administrator</cp:lastModifiedBy>
  <cp:revision>25</cp:revision>
  <dcterms:created xsi:type="dcterms:W3CDTF">2011-01-04T00:44:51Z</dcterms:created>
  <dcterms:modified xsi:type="dcterms:W3CDTF">2013-05-10T14:10:11Z</dcterms:modified>
</cp:coreProperties>
</file>