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1" r:id="rId7"/>
    <p:sldId id="263" r:id="rId8"/>
    <p:sldId id="262" r:id="rId9"/>
    <p:sldId id="265" r:id="rId10"/>
    <p:sldId id="264" r:id="rId11"/>
    <p:sldId id="267" r:id="rId12"/>
    <p:sldId id="268" r:id="rId13"/>
    <p:sldId id="269" r:id="rId14"/>
    <p:sldId id="275" r:id="rId15"/>
    <p:sldId id="270" r:id="rId16"/>
    <p:sldId id="271" r:id="rId17"/>
    <p:sldId id="283" r:id="rId18"/>
    <p:sldId id="272" r:id="rId19"/>
    <p:sldId id="273" r:id="rId20"/>
    <p:sldId id="274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4223-5EA4-4D09-A16B-0C2130276ECC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3A1B-C32A-43E3-A59C-F505DD23A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2505/es2505page01.cfm?chapter_no=visualizatio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eofwightweather.co.uk/sunrise_sunset_moon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2504/es2504page01.cfm?chapter_no=visualiza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6975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Impact" pitchFamily="34" charset="0"/>
              </a:rPr>
              <a:t>AIM:  </a:t>
            </a:r>
            <a:br>
              <a:rPr lang="en-US" sz="72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7200" u="sng" dirty="0" smtClean="0">
                <a:solidFill>
                  <a:schemeClr val="bg1"/>
                </a:solidFill>
                <a:latin typeface="Impact" pitchFamily="34" charset="0"/>
              </a:rPr>
              <a:t>Why do we see different </a:t>
            </a:r>
            <a:br>
              <a:rPr lang="en-US" sz="7200" u="sng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7200" u="sng" dirty="0" smtClean="0">
                <a:solidFill>
                  <a:schemeClr val="bg1"/>
                </a:solidFill>
                <a:latin typeface="Impact" pitchFamily="34" charset="0"/>
              </a:rPr>
              <a:t>phases of the Moon?</a:t>
            </a:r>
            <a:endParaRPr lang="en-US" sz="72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Waxing</a:t>
            </a:r>
            <a:r>
              <a:rPr lang="en-US" sz="2800" b="1" dirty="0" smtClean="0"/>
              <a:t>:  the sunlit part of the Moon grows </a:t>
            </a:r>
            <a:r>
              <a:rPr lang="en-US" sz="2800" b="1" u="sng" dirty="0" smtClean="0"/>
              <a:t>LARGER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Waning:  </a:t>
            </a:r>
            <a:r>
              <a:rPr lang="en-US" sz="2800" b="1" dirty="0" smtClean="0"/>
              <a:t>the sunlit part of the Moon gets </a:t>
            </a:r>
            <a:r>
              <a:rPr lang="en-US" sz="2800" b="1" u="sng" dirty="0" smtClean="0"/>
              <a:t>SMALLER</a:t>
            </a:r>
            <a:r>
              <a:rPr lang="en-US" sz="2800" b="1" dirty="0" smtClean="0"/>
              <a:t>.</a:t>
            </a:r>
          </a:p>
        </p:txBody>
      </p:sp>
      <p:pic>
        <p:nvPicPr>
          <p:cNvPr id="4" name="Picture 3" descr="mimg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839200" cy="522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What is an Eclipse?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When an object in space comes between the Sun and another object, </a:t>
            </a:r>
            <a:r>
              <a:rPr lang="en-US" b="1" u="sng" dirty="0" smtClean="0">
                <a:solidFill>
                  <a:schemeClr val="bg1"/>
                </a:solidFill>
              </a:rPr>
              <a:t>it casts a shadow on that object and </a:t>
            </a:r>
            <a:r>
              <a:rPr lang="en-US" b="1" u="sng" dirty="0">
                <a:solidFill>
                  <a:schemeClr val="bg1"/>
                </a:solidFill>
              </a:rPr>
              <a:t>an eclipse occurs</a:t>
            </a:r>
            <a:r>
              <a:rPr lang="en-US" b="1" u="sng" dirty="0" smtClean="0">
                <a:solidFill>
                  <a:schemeClr val="bg1"/>
                </a:solidFill>
              </a:rPr>
              <a:t>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eclipse is named for the object that gets blocked.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Two types: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Solar Eclipse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Lunar Eclipse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572000" cy="342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31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08980"/>
            <a:ext cx="7924800" cy="66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moon's orbit is tilted 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 degrees </a:t>
            </a:r>
            <a:r>
              <a:rPr lang="en-US" b="1" dirty="0"/>
              <a:t>from Earth’s orbit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5" y="76200"/>
            <a:ext cx="618179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Impact" pitchFamily="34" charset="0"/>
              </a:rPr>
              <a:t>Solar Eclipse</a:t>
            </a:r>
            <a:endParaRPr lang="en-US" sz="60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943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Only during </a:t>
            </a:r>
            <a:r>
              <a:rPr lang="en-US" b="1" dirty="0"/>
              <a:t>the </a:t>
            </a:r>
            <a:r>
              <a:rPr lang="en-US" b="1" u="sng" dirty="0" smtClean="0"/>
              <a:t>NEW MOON </a:t>
            </a:r>
            <a:r>
              <a:rPr lang="en-US" b="1" dirty="0" smtClean="0"/>
              <a:t>phase</a:t>
            </a:r>
          </a:p>
          <a:p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moon </a:t>
            </a:r>
            <a:r>
              <a:rPr lang="en-US" b="1" dirty="0" smtClean="0"/>
              <a:t>gets in between the Earth and the Sun, </a:t>
            </a:r>
            <a:r>
              <a:rPr lang="en-US" b="1" dirty="0"/>
              <a:t>casting a shadow on </a:t>
            </a:r>
            <a:r>
              <a:rPr lang="en-US" b="1" dirty="0" smtClean="0"/>
              <a:t>Earth.</a:t>
            </a:r>
          </a:p>
          <a:p>
            <a:endParaRPr lang="en-US" b="1" dirty="0"/>
          </a:p>
          <a:p>
            <a:r>
              <a:rPr lang="en-US" b="1" dirty="0" smtClean="0"/>
              <a:t>Total solar eclipses are rare and brief</a:t>
            </a:r>
          </a:p>
          <a:p>
            <a:pPr lvl="1"/>
            <a:r>
              <a:rPr lang="en-US" b="1" dirty="0" smtClean="0"/>
              <a:t>Last in continental US was in 1979</a:t>
            </a:r>
          </a:p>
          <a:p>
            <a:pPr lvl="1"/>
            <a:r>
              <a:rPr lang="en-US" b="1" dirty="0" smtClean="0"/>
              <a:t>Next in continental US will be on 8/21/2017.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90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olar Eclipse in August 11, 1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79" y="3810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A total solar eclipse over Turkey in 2006.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0"/>
            <a:ext cx="4572000" cy="685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514600"/>
            <a:ext cx="460697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96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765202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Impact" pitchFamily="34" charset="0"/>
                <a:hlinkClick r:id="rId3"/>
              </a:rPr>
              <a:t>Observe a Solar Eclipse</a:t>
            </a:r>
            <a:endParaRPr lang="en-US" sz="5400" b="1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5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Impact" pitchFamily="34" charset="0"/>
              </a:rPr>
              <a:t>Lunar Eclipse</a:t>
            </a:r>
            <a:endParaRPr lang="en-US" sz="5400" b="1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0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Only during </a:t>
            </a:r>
            <a:r>
              <a:rPr lang="en-US" b="1" u="sng" dirty="0" smtClean="0"/>
              <a:t>FULL MOON </a:t>
            </a:r>
            <a:r>
              <a:rPr lang="en-US" b="1" dirty="0" smtClean="0"/>
              <a:t>phase</a:t>
            </a:r>
          </a:p>
          <a:p>
            <a:endParaRPr lang="en-US" b="1" dirty="0"/>
          </a:p>
          <a:p>
            <a:r>
              <a:rPr lang="en-US" b="1" dirty="0" smtClean="0"/>
              <a:t>The Earth gets in between the Sun and the Moon, casting a shadow on the Moon.</a:t>
            </a:r>
          </a:p>
          <a:p>
            <a:endParaRPr lang="en-US" b="1" dirty="0"/>
          </a:p>
          <a:p>
            <a:r>
              <a:rPr lang="en-US" b="1" dirty="0" smtClean="0"/>
              <a:t>Total lunar eclipses are more common and last longer</a:t>
            </a:r>
          </a:p>
          <a:p>
            <a:pPr lvl="1"/>
            <a:r>
              <a:rPr lang="en-US" b="1" u="sng" dirty="0" smtClean="0"/>
              <a:t>Average of 2 per year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810000" cy="572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13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liviab17.edublogs.org/files/2010/03/712px-Geometry_of_a_Lunar_Eclipse.sv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7709"/>
            <a:ext cx="8056418" cy="6789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64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sleofwightweather.co.uk/2012_moon_phases/201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640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Moon Phases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11" y="-6927"/>
            <a:ext cx="67147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Impact" pitchFamily="34" charset="0"/>
                <a:hlinkClick r:id="rId3"/>
              </a:rPr>
              <a:t>Observe a Lunar Eclipse</a:t>
            </a:r>
            <a:endParaRPr lang="en-US" sz="6600" b="1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304800"/>
            <a:ext cx="3581400" cy="5821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Which statement best explains why the same side of the Moon is viewed from Earth as the Moon goes through its phases?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Moon does not rotate as it revolves around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Moon’s period of rotation equals Earth’s period of rotation.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Moon’s period of rotation equals Earth’s period of revolution around the Sun.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Moon’s period of rotation equals the Moon’s period of revolution around Earth.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Which statement best explains why the same side of the Moon is viewed from Earth as the Moon goes through its phases?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Moon does not rotate as it revolves around Earth.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Moon’s period of rotation equals Earth’s period of rotation.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Moon’s period of rotation equals Earth’s period of revolution around the Sun.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Moon’s period of rotation equals the Moon’s period of revolution around Earth.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castlelearning.com/review/Courses/earth/q4117.gif?v=20111203041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546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2286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One complete cycle of the phases of the Moon takes approximately one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 smtClean="0"/>
              <a:t>day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 smtClean="0"/>
              <a:t>week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 smtClean="0"/>
              <a:t>month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 smtClean="0"/>
              <a:t>year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diagram below shows the Moon at four positions in its orbit around Earth.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 observer on Earth could see a solar eclipse when the Moon is at position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astlelearning.com/review/Courses/earth/q2763.gif?v=20090611024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4908884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3962400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An observer on Earth could see a solar eclipse when the Moon is at position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1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2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3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5489"/>
            <a:ext cx="2744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</a:t>
            </a:r>
            <a:endParaRPr kumimoji="0" lang="en-US" sz="7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6866" name="Picture 2" descr="http://www.castlelearning.com/review/Courses/earth/q2517-1.gif?v=20090611024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221346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41333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</a:rPr>
              <a:t>Which statement correctly describes the type of eclipse that was occurring and the position on Earth where this eclipse was observed?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 lunar eclipse was observed from position </a:t>
            </a:r>
            <a:r>
              <a:rPr lang="en-US" sz="2800" b="1" i="1" dirty="0" smtClean="0"/>
              <a:t>A</a:t>
            </a:r>
            <a:r>
              <a:rPr lang="en-US" sz="2800" b="1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 lunar eclipse was observed from position </a:t>
            </a:r>
            <a:r>
              <a:rPr lang="en-US" sz="2800" b="1" i="1" dirty="0" smtClean="0"/>
              <a:t>B</a:t>
            </a:r>
            <a:r>
              <a:rPr lang="en-US" sz="2800" b="1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 solar eclipse was observed from position </a:t>
            </a:r>
            <a:r>
              <a:rPr lang="en-US" sz="2800" b="1" i="1" dirty="0" smtClean="0"/>
              <a:t>A</a:t>
            </a:r>
            <a:r>
              <a:rPr lang="en-US" sz="2800" b="1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 solar eclipse was observed from position </a:t>
            </a:r>
            <a:r>
              <a:rPr lang="en-US" sz="2800" b="1" i="1" dirty="0" smtClean="0"/>
              <a:t>B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Eclipses do </a:t>
            </a: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not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occur every month because the Moon’s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rate of rotation is 15° each hour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orbit is inclined to Earth’s orbit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period of revolution is 27.3 days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period of rotation and period of revolution are the same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castlelearning.com/review/Courses/earth/q4062-1.gif?v=20110922103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70590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4958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</a:rPr>
              <a:t>Eclipses do </a:t>
            </a:r>
            <a:r>
              <a:rPr lang="en-US" sz="2800" b="1" i="1" dirty="0" smtClean="0">
                <a:solidFill>
                  <a:srgbClr val="FF33CC"/>
                </a:solidFill>
              </a:rPr>
              <a:t>not</a:t>
            </a:r>
            <a:r>
              <a:rPr lang="en-US" sz="2800" b="1" dirty="0" smtClean="0">
                <a:solidFill>
                  <a:srgbClr val="FF33CC"/>
                </a:solidFill>
              </a:rPr>
              <a:t> occur every month because the Moon’s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rate of rotation is 15° each hour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orbit is tilted compared to Earth’s orbit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period of revolution is 27.3 days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period of rotation and period of revolution are the same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Impact" pitchFamily="34" charset="0"/>
              </a:rPr>
              <a:t>Motions of the Moon</a:t>
            </a:r>
            <a:endParaRPr lang="en-US" sz="54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As Earth revolves around the Sun, the moon revolves around </a:t>
            </a:r>
            <a:r>
              <a:rPr lang="en-US" b="1" u="sng" dirty="0" smtClean="0">
                <a:solidFill>
                  <a:schemeClr val="bg1"/>
                </a:solidFill>
              </a:rPr>
              <a:t>Earth once every 27-1/3 days.</a:t>
            </a:r>
          </a:p>
          <a:p>
            <a:endParaRPr lang="en-US" sz="1800" b="1" u="sng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Moon also rotates on its axis once every            </a:t>
            </a:r>
            <a:r>
              <a:rPr lang="en-US" b="1" u="sng" dirty="0" smtClean="0">
                <a:solidFill>
                  <a:schemeClr val="bg1"/>
                </a:solidFill>
              </a:rPr>
              <a:t>27-1/3 days.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The same side of the Moon always faces the Earth.</a:t>
            </a:r>
          </a:p>
          <a:p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581400" cy="253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37160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70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Impact" pitchFamily="34" charset="0"/>
              </a:rPr>
              <a:t>Why does the Moon shine?</a:t>
            </a:r>
            <a:endParaRPr lang="en-US" sz="54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r>
              <a:rPr lang="en-US" b="1" u="sng" dirty="0" smtClean="0"/>
              <a:t>The moon does NOT produce its own light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The moon’s surface </a:t>
            </a:r>
            <a:r>
              <a:rPr lang="en-US" b="1" u="sng" dirty="0" smtClean="0"/>
              <a:t>REFLECTS the light from the Sun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One half is always lit up, one half is always dark.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Phases of the Moon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r>
              <a:rPr lang="en-US" b="1" dirty="0" smtClean="0"/>
              <a:t>As </a:t>
            </a:r>
            <a:r>
              <a:rPr lang="en-US" b="1" dirty="0"/>
              <a:t>the moon revolves around Earth, </a:t>
            </a:r>
            <a:r>
              <a:rPr lang="en-US" b="1" u="sng" dirty="0"/>
              <a:t>we see varying amounts of the lighted </a:t>
            </a:r>
            <a:r>
              <a:rPr lang="en-US" b="1" u="sng" dirty="0" smtClean="0"/>
              <a:t>half </a:t>
            </a:r>
            <a:r>
              <a:rPr lang="en-US" b="1" u="sng" dirty="0"/>
              <a:t>of the moon</a:t>
            </a:r>
            <a:r>
              <a:rPr lang="en-US" b="1" dirty="0"/>
              <a:t>. 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varying </a:t>
            </a:r>
            <a:r>
              <a:rPr lang="en-US" b="1" dirty="0" smtClean="0"/>
              <a:t>                                                                        amounts </a:t>
            </a:r>
            <a:r>
              <a:rPr lang="en-US" b="1" dirty="0"/>
              <a:t>of </a:t>
            </a:r>
            <a:r>
              <a:rPr lang="en-US" b="1" dirty="0" smtClean="0"/>
              <a:t>the                                                                        </a:t>
            </a:r>
            <a:r>
              <a:rPr lang="en-US" b="1" dirty="0"/>
              <a:t>lighted moon </a:t>
            </a:r>
            <a:r>
              <a:rPr lang="en-US" b="1" dirty="0" smtClean="0"/>
              <a:t>                                                                          seen </a:t>
            </a:r>
            <a:r>
              <a:rPr lang="en-US" b="1" dirty="0"/>
              <a:t>from </a:t>
            </a:r>
            <a:r>
              <a:rPr lang="en-US" b="1" dirty="0" smtClean="0"/>
              <a:t>Earth                                                                  </a:t>
            </a:r>
            <a:r>
              <a:rPr lang="en-US" b="1" dirty="0"/>
              <a:t>are called </a:t>
            </a:r>
            <a:r>
              <a:rPr lang="en-US" b="1" dirty="0" smtClean="0"/>
              <a:t>                                                                          </a:t>
            </a:r>
            <a:r>
              <a:rPr lang="en-US" b="1" u="sng" dirty="0" smtClean="0"/>
              <a:t>phases </a:t>
            </a:r>
            <a:r>
              <a:rPr lang="en-US" b="1" u="sng" dirty="0"/>
              <a:t>of the </a:t>
            </a:r>
            <a:r>
              <a:rPr lang="en-US" b="1" u="sng" dirty="0" smtClean="0"/>
              <a:t>                                                                         moon</a:t>
            </a:r>
            <a:r>
              <a:rPr lang="en-US" b="1" u="sng" dirty="0"/>
              <a:t>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555" y="0"/>
            <a:ext cx="70646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New Moon:  </a:t>
            </a:r>
            <a:r>
              <a:rPr lang="en-US" b="1" dirty="0" smtClean="0"/>
              <a:t>the side of the Moon facing the Earth is </a:t>
            </a:r>
            <a:r>
              <a:rPr lang="en-US" b="1" u="sng" dirty="0" smtClean="0"/>
              <a:t>completely dark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Full Moon:  </a:t>
            </a:r>
            <a:r>
              <a:rPr lang="en-US" b="1" dirty="0" smtClean="0"/>
              <a:t>the side of the Moon facing the Earth is </a:t>
            </a:r>
            <a:r>
              <a:rPr lang="en-US" b="1" u="sng" dirty="0" smtClean="0"/>
              <a:t>completely lit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/>
              <a:t>Period of one full moon to the next is 29-1/2 days--this extra time is </a:t>
            </a:r>
            <a:r>
              <a:rPr lang="en-US" b="1" dirty="0" smtClean="0"/>
              <a:t>needed </a:t>
            </a:r>
            <a:r>
              <a:rPr lang="en-US" b="1" dirty="0"/>
              <a:t>for the moon to catch up with the Earth as it revolves around the Sun.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501" y="0"/>
            <a:ext cx="4568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8392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618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AIM:   Why do we see different  phases of the Moon?</vt:lpstr>
      <vt:lpstr>Slide 2</vt:lpstr>
      <vt:lpstr>Motions of the Moon</vt:lpstr>
      <vt:lpstr>Slide 4</vt:lpstr>
      <vt:lpstr>Why does the Moon shine?</vt:lpstr>
      <vt:lpstr>Phases of the Moon</vt:lpstr>
      <vt:lpstr>Slide 7</vt:lpstr>
      <vt:lpstr>Slide 8</vt:lpstr>
      <vt:lpstr>Slide 9</vt:lpstr>
      <vt:lpstr>Slide 10</vt:lpstr>
      <vt:lpstr>What is an Eclipse?</vt:lpstr>
      <vt:lpstr>The moon's orbit is tilted about 5 degrees from Earth’s orbit</vt:lpstr>
      <vt:lpstr>Solar Eclipse</vt:lpstr>
      <vt:lpstr>Slide 14</vt:lpstr>
      <vt:lpstr>Slide 15</vt:lpstr>
      <vt:lpstr>Slide 16</vt:lpstr>
      <vt:lpstr>Slide 17</vt:lpstr>
      <vt:lpstr>Lunar Eclipse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 Why do we see different  phases of the Moon?</dc:title>
  <dc:creator>Donna</dc:creator>
  <cp:lastModifiedBy>Administrator</cp:lastModifiedBy>
  <cp:revision>41</cp:revision>
  <dcterms:created xsi:type="dcterms:W3CDTF">2011-04-26T18:46:29Z</dcterms:created>
  <dcterms:modified xsi:type="dcterms:W3CDTF">2012-12-18T20:01:18Z</dcterms:modified>
</cp:coreProperties>
</file>