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0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883D-C208-4D94-AC52-A823875E307B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1564D-847D-4FE8-882B-67B250B1F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8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2EFED-133C-4BA2-9C98-D651DA014733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753B6-3DAC-4A13-B7B3-E495BB587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7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class/energy/u5l1c.cf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hysicsclassroom.com/class/energy/u5l1b.cf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glacier flows, some of its</a:t>
            </a:r>
            <a:r>
              <a:rPr lang="en-US" baseline="0" dirty="0" smtClean="0"/>
              <a:t> kinetic energy is transformed into heat energy at the interface between glacier and valley walls</a:t>
            </a:r>
          </a:p>
          <a:p>
            <a:r>
              <a:rPr lang="en-US" baseline="0" dirty="0" smtClean="0"/>
              <a:t>Occurs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of friction between the moving glacier and the rock of the valley walls.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6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Mechanical energy is the energy that is possessed by an object due to its motion or due to its position. Mechanical energy can be either </a:t>
            </a:r>
            <a:r>
              <a:rPr lang="en-US" dirty="0" smtClean="0">
                <a:effectLst/>
                <a:hlinkClick r:id="rId3" action="ppaction://hlinkfile"/>
              </a:rPr>
              <a:t>kinetic energy</a:t>
            </a:r>
            <a:r>
              <a:rPr lang="en-US" dirty="0" smtClean="0">
                <a:effectLst/>
              </a:rPr>
              <a:t> (energy of motion) or </a:t>
            </a:r>
            <a:r>
              <a:rPr lang="en-US" dirty="0" smtClean="0">
                <a:effectLst/>
                <a:hlinkClick r:id="rId4" action="ppaction://hlinkfile"/>
              </a:rPr>
              <a:t>potential energy</a:t>
            </a:r>
            <a:r>
              <a:rPr lang="en-US" dirty="0" smtClean="0">
                <a:effectLst/>
              </a:rPr>
              <a:t> (stored energy of position).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The faster</a:t>
            </a:r>
            <a:r>
              <a:rPr lang="en-US" baseline="0" dirty="0" smtClean="0">
                <a:effectLst/>
              </a:rPr>
              <a:t> something moves and the more mass it has, the greater the K.E.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>
                <a:effectLst/>
              </a:rPr>
              <a:t>The higher an object is above the center of the Earth, the greater its potential to fall (P.E.)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6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K.E.</a:t>
            </a:r>
            <a:r>
              <a:rPr lang="en-US" baseline="0" dirty="0" smtClean="0"/>
              <a:t> or P.E. can be transformed into the other.  </a:t>
            </a:r>
          </a:p>
          <a:p>
            <a:r>
              <a:rPr lang="en-US" baseline="0" dirty="0" smtClean="0"/>
              <a:t>At top of waterfall, high P.E.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of position relative to Earth’s center.  </a:t>
            </a:r>
          </a:p>
          <a:p>
            <a:r>
              <a:rPr lang="en-US" baseline="0" dirty="0" smtClean="0"/>
              <a:t>As water falls to a lower level, some P.E. is transformed into K.E., resulting in an increase in speed.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greater the average</a:t>
            </a:r>
            <a:r>
              <a:rPr lang="en-US" baseline="0" dirty="0" smtClean="0"/>
              <a:t> kinetic energy of the particles of matter, the higher the temperature.</a:t>
            </a:r>
          </a:p>
          <a:p>
            <a:r>
              <a:rPr lang="en-US" baseline="0" dirty="0" smtClean="0"/>
              <a:t>Page 13 ESRT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Specific</a:t>
            </a:r>
            <a:r>
              <a:rPr lang="en-US" baseline="0" dirty="0" smtClean="0"/>
              <a:t> Heat: the resistance of a material to heat up or cool off.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Liquid water has the highest specific heat of naturally occurring substances (why large bodies of water have a major moderating effect on weather and climate)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9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1 ESRT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3B6-3DAC-4A13-B7B3-E495BB5874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7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1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4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0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0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4604-835C-4F3B-A336-575568FAF6C6}" type="datetimeFigureOut">
              <a:rPr lang="en-US" smtClean="0"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6B40-85E9-4956-AEF2-7F781FFF3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6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50"/>
            <a:ext cx="5791200" cy="260985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Impact" pitchFamily="34" charset="0"/>
              </a:rPr>
              <a:t>Energy in Earth Processes:</a:t>
            </a:r>
            <a:br>
              <a:rPr lang="en-US" sz="6000" dirty="0" smtClean="0">
                <a:latin typeface="Impact" pitchFamily="34" charset="0"/>
              </a:rPr>
            </a:br>
            <a:r>
              <a:rPr lang="en-US" sz="6000" dirty="0" smtClean="0">
                <a:latin typeface="Impact" pitchFamily="34" charset="0"/>
              </a:rPr>
              <a:t/>
            </a:r>
            <a:br>
              <a:rPr lang="en-US" sz="6000" dirty="0" smtClean="0">
                <a:latin typeface="Impact" pitchFamily="34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Transformation of Energy</a:t>
            </a:r>
            <a:endParaRPr lang="en-US" sz="6000" dirty="0"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635577"/>
            <a:ext cx="3228975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Transformation of Energy</a:t>
            </a:r>
            <a:r>
              <a:rPr lang="en-US" b="1" dirty="0" smtClean="0"/>
              <a:t>: the changing of one type of energy into another type of energy.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Heat Production</a:t>
            </a:r>
            <a:r>
              <a:rPr lang="en-US" b="1" dirty="0" smtClean="0"/>
              <a:t>: often occurs when there is friction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324600" cy="418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65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Impact" pitchFamily="34" charset="0"/>
              </a:rPr>
              <a:t>Transformations of Mechanical Energy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638800"/>
          </a:xfrm>
        </p:spPr>
        <p:txBody>
          <a:bodyPr/>
          <a:lstStyle/>
          <a:p>
            <a:r>
              <a:rPr lang="en-US" b="1" u="sng" dirty="0" smtClean="0"/>
              <a:t>Mechanical Energy</a:t>
            </a:r>
            <a:r>
              <a:rPr lang="en-US" b="1" dirty="0" smtClean="0"/>
              <a:t>: the sum of the potential energy and kinetic energy of an object.</a:t>
            </a:r>
          </a:p>
          <a:p>
            <a:endParaRPr lang="en-US" b="1" dirty="0"/>
          </a:p>
          <a:p>
            <a:r>
              <a:rPr lang="en-US" b="1" u="sng" dirty="0" smtClean="0"/>
              <a:t>Kinetic Energy</a:t>
            </a:r>
            <a:r>
              <a:rPr lang="en-US" b="1" dirty="0" smtClean="0"/>
              <a:t>: the energy of motion</a:t>
            </a:r>
          </a:p>
          <a:p>
            <a:endParaRPr lang="en-US" b="1" dirty="0"/>
          </a:p>
          <a:p>
            <a:r>
              <a:rPr lang="en-US" b="1" u="sng" dirty="0" smtClean="0"/>
              <a:t>Potential Energy</a:t>
            </a:r>
            <a:r>
              <a:rPr lang="en-US" b="1" dirty="0" smtClean="0"/>
              <a:t>:  energy related to position or phase (“stored” energy)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48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9134764" cy="6851073"/>
          </a:xfrm>
        </p:spPr>
      </p:pic>
      <p:sp>
        <p:nvSpPr>
          <p:cNvPr id="5" name="TextBox 4"/>
          <p:cNvSpPr txBox="1"/>
          <p:nvPr/>
        </p:nvSpPr>
        <p:spPr>
          <a:xfrm>
            <a:off x="5943600" y="63816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Niagara Falls, August 2008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6040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Impact" pitchFamily="34" charset="0"/>
              </a:rPr>
              <a:t>Transformation of </a:t>
            </a:r>
            <a:br>
              <a:rPr lang="en-US" dirty="0" smtClean="0">
                <a:solidFill>
                  <a:srgbClr val="7030A0"/>
                </a:solidFill>
                <a:latin typeface="Impact" pitchFamily="34" charset="0"/>
              </a:rPr>
            </a:br>
            <a:r>
              <a:rPr lang="en-US" dirty="0" smtClean="0">
                <a:solidFill>
                  <a:srgbClr val="7030A0"/>
                </a:solidFill>
                <a:latin typeface="Impact" pitchFamily="34" charset="0"/>
              </a:rPr>
              <a:t>Electromagnetic Wavelength</a:t>
            </a:r>
            <a:endParaRPr lang="en-US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n-US" dirty="0" smtClean="0"/>
              <a:t>Hotter objects (source) emit shorter wavelengths than cooler objects (sink).</a:t>
            </a:r>
          </a:p>
          <a:p>
            <a:endParaRPr lang="en-US" dirty="0"/>
          </a:p>
          <a:p>
            <a:r>
              <a:rPr lang="en-US" dirty="0" smtClean="0"/>
              <a:t>When electromagnetic energy from the Sun is absorbed by Earth’s cooler surface, it is reradiated at longer wavelengths.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ps.prenhall.com/wps/media/objects/374/382993/Fg06_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477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627" y="685800"/>
            <a:ext cx="443584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Temperature and Heat</a:t>
            </a:r>
            <a:endParaRPr lang="en-US" sz="48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5257800" cy="54102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b="1" dirty="0" smtClean="0"/>
              <a:t>a measure of the average kinetic energy of the particles of an object.</a:t>
            </a:r>
          </a:p>
          <a:p>
            <a:endParaRPr lang="en-US" b="1" dirty="0"/>
          </a:p>
          <a:p>
            <a:r>
              <a:rPr lang="en-US" b="1" dirty="0" smtClean="0"/>
              <a:t>We use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thermometers</a:t>
            </a:r>
            <a:r>
              <a:rPr lang="en-US" b="1" dirty="0" smtClean="0"/>
              <a:t> to accurately measure temperature.</a:t>
            </a:r>
          </a:p>
          <a:p>
            <a:pPr lvl="1"/>
            <a:r>
              <a:rPr lang="en-US" b="1" dirty="0" smtClean="0"/>
              <a:t>Celsius, Fahrenheit, and Kevin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8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Temperature and Heat</a:t>
            </a:r>
            <a:endParaRPr lang="en-US" sz="48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410200"/>
          </a:xfrm>
        </p:spPr>
        <p:txBody>
          <a:bodyPr/>
          <a:lstStyle/>
          <a:p>
            <a:r>
              <a:rPr lang="en-US" b="1" dirty="0" smtClean="0"/>
              <a:t>When measuring the transfer of heat energy from one object to another, we use the unit </a:t>
            </a:r>
            <a:r>
              <a:rPr lang="en-US" b="1" u="sng" dirty="0" smtClean="0"/>
              <a:t>joules</a:t>
            </a:r>
            <a:r>
              <a:rPr lang="en-US" b="1" dirty="0" smtClean="0"/>
              <a:t> (a metric unit).</a:t>
            </a:r>
          </a:p>
          <a:p>
            <a:endParaRPr lang="en-US" b="1" dirty="0"/>
          </a:p>
          <a:p>
            <a:r>
              <a:rPr lang="en-US" b="1" u="sng" dirty="0" smtClean="0"/>
              <a:t>Specific Heat</a:t>
            </a:r>
            <a:r>
              <a:rPr lang="en-US" b="1" dirty="0" smtClean="0"/>
              <a:t>: the quantity of heat needed to raise the temperature of 1 gram of any substance by 1 degree Celsius.</a:t>
            </a:r>
          </a:p>
          <a:p>
            <a:pPr lvl="1"/>
            <a:r>
              <a:rPr lang="en-US" b="1" dirty="0" smtClean="0"/>
              <a:t>It takes 4.18 joules to raise the temperature of 1g of liquid water by 1 degree Celsius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465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1618"/>
            <a:ext cx="7543800" cy="614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2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452</Words>
  <Application>Microsoft Office PowerPoint</Application>
  <PresentationFormat>On-screen Show (4:3)</PresentationFormat>
  <Paragraphs>44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Energy in Earth Processes:  Transformation of Energy</vt:lpstr>
      <vt:lpstr>PowerPoint Presentation</vt:lpstr>
      <vt:lpstr>Transformations of Mechanical Energy</vt:lpstr>
      <vt:lpstr>PowerPoint Presentation</vt:lpstr>
      <vt:lpstr>Transformation of  Electromagnetic Wavelength</vt:lpstr>
      <vt:lpstr>PowerPoint Presentation</vt:lpstr>
      <vt:lpstr>Temperature and Heat</vt:lpstr>
      <vt:lpstr>Temperature and Heat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in Earth Processes:  Transformation of Energy</dc:title>
  <dc:creator>Mike</dc:creator>
  <cp:lastModifiedBy>Mike</cp:lastModifiedBy>
  <cp:revision>13</cp:revision>
  <cp:lastPrinted>2011-01-03T00:06:53Z</cp:lastPrinted>
  <dcterms:created xsi:type="dcterms:W3CDTF">2011-01-02T15:36:09Z</dcterms:created>
  <dcterms:modified xsi:type="dcterms:W3CDTF">2011-01-03T00:17:32Z</dcterms:modified>
</cp:coreProperties>
</file>