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5" r:id="rId11"/>
    <p:sldId id="267" r:id="rId12"/>
    <p:sldId id="268" r:id="rId13"/>
    <p:sldId id="270" r:id="rId14"/>
    <p:sldId id="269" r:id="rId15"/>
    <p:sldId id="271" r:id="rId16"/>
    <p:sldId id="277" r:id="rId17"/>
    <p:sldId id="272" r:id="rId18"/>
    <p:sldId id="273" r:id="rId19"/>
    <p:sldId id="274" r:id="rId20"/>
    <p:sldId id="275" r:id="rId21"/>
    <p:sldId id="276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C502-7620-484D-AE92-76435AB8BEE9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9FC94-4F19-4FDD-AE3C-057634D6B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21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Gas = WATER VAPOR</a:t>
            </a:r>
          </a:p>
          <a:p>
            <a:r>
              <a:rPr lang="en-US" dirty="0" smtClean="0"/>
              <a:t>Oceans</a:t>
            </a:r>
            <a:r>
              <a:rPr lang="en-US" baseline="0" dirty="0" smtClean="0"/>
              <a:t> = </a:t>
            </a:r>
            <a:r>
              <a:rPr lang="en-US" dirty="0" smtClean="0"/>
              <a:t>70% of</a:t>
            </a:r>
            <a:r>
              <a:rPr lang="en-US" baseline="0" dirty="0" smtClean="0"/>
              <a:t> surface</a:t>
            </a:r>
          </a:p>
          <a:p>
            <a:r>
              <a:rPr lang="en-US" baseline="0" dirty="0" smtClean="0"/>
              <a:t>Evapotranspiration = evaporation and transpiration collectively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1572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dew point is above 0</a:t>
            </a:r>
            <a:r>
              <a:rPr lang="en-US" baseline="0" dirty="0" smtClean="0"/>
              <a:t> degrees </a:t>
            </a:r>
            <a:r>
              <a:rPr lang="en-US" baseline="0" dirty="0" err="1" smtClean="0"/>
              <a:t>celsius</a:t>
            </a:r>
            <a:r>
              <a:rPr lang="en-US" baseline="0" dirty="0" smtClean="0"/>
              <a:t>, condensation produces water droplets</a:t>
            </a:r>
          </a:p>
          <a:p>
            <a:r>
              <a:rPr lang="en-US" baseline="0" dirty="0" smtClean="0"/>
              <a:t>If dew point is below 0 degrees </a:t>
            </a:r>
            <a:r>
              <a:rPr lang="en-US" baseline="0" dirty="0" err="1" smtClean="0"/>
              <a:t>celsius</a:t>
            </a:r>
            <a:r>
              <a:rPr lang="en-US" baseline="0" dirty="0" smtClean="0"/>
              <a:t>, sublimation produces ice crystals.</a:t>
            </a:r>
          </a:p>
          <a:p>
            <a:r>
              <a:rPr lang="en-US" baseline="0" dirty="0" smtClean="0"/>
              <a:t>Factors causing air to rise and cool include:</a:t>
            </a:r>
          </a:p>
          <a:p>
            <a:r>
              <a:rPr lang="en-US" baseline="0" dirty="0" smtClean="0"/>
              <a:t>	rising air at fronts</a:t>
            </a:r>
          </a:p>
          <a:p>
            <a:r>
              <a:rPr lang="en-US" baseline="0" dirty="0" smtClean="0"/>
              <a:t>	air blowing against a mountain</a:t>
            </a:r>
          </a:p>
          <a:p>
            <a:r>
              <a:rPr lang="en-US" baseline="0" dirty="0" smtClean="0"/>
              <a:t>	portions of air selectively heated at Earth’s surface, such as over a dark road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094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Surfaces = aerosols</a:t>
            </a:r>
            <a:r>
              <a:rPr lang="en-US" baseline="0" dirty="0" smtClean="0"/>
              <a:t> = dust, bacteria, volcanic ash.</a:t>
            </a:r>
          </a:p>
          <a:p>
            <a:r>
              <a:rPr lang="en-US" baseline="0" dirty="0" smtClean="0"/>
              <a:t>Dew = features on Earth’s surface, such as grass and leaves.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809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Rain, drizzle, snow, sleet, freezing rain, hail.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573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Atm</a:t>
            </a:r>
            <a:r>
              <a:rPr lang="en-US" dirty="0" smtClean="0"/>
              <a:t> transparency = more aerosols in the air = less transparent</a:t>
            </a:r>
          </a:p>
          <a:p>
            <a:r>
              <a:rPr lang="en-US" dirty="0" err="1" smtClean="0"/>
              <a:t>Precip</a:t>
            </a:r>
            <a:r>
              <a:rPr lang="en-US" dirty="0" smtClean="0"/>
              <a:t> can remove aerosols </a:t>
            </a:r>
            <a:r>
              <a:rPr lang="en-US" smtClean="0"/>
              <a:t>from</a:t>
            </a:r>
            <a:r>
              <a:rPr lang="en-US" baseline="0" smtClean="0"/>
              <a:t> 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112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2260 joules/gram</a:t>
            </a:r>
          </a:p>
          <a:p>
            <a:r>
              <a:rPr lang="en-US" dirty="0" smtClean="0"/>
              <a:t>Since the molecules</a:t>
            </a:r>
            <a:r>
              <a:rPr lang="en-US" baseline="0" dirty="0" smtClean="0"/>
              <a:t> LEAVING the liquid are more energetic, the average K.E. of the molecules remaining in the liquid decreases.</a:t>
            </a:r>
          </a:p>
          <a:p>
            <a:r>
              <a:rPr lang="en-US" baseline="0" dirty="0" smtClean="0"/>
              <a:t>Ex: When you step out of the shower and feel chilled.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6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0" dirty="0" smtClean="0"/>
              <a:t> = DYNAMIC EQUILIBRIUM = the rate at which the water is evaporating equals the rate at which the water is condensing.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6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energy available = higher temp = faster evaporation</a:t>
            </a:r>
          </a:p>
          <a:p>
            <a:r>
              <a:rPr lang="en-US" dirty="0" smtClean="0"/>
              <a:t>More</a:t>
            </a:r>
            <a:r>
              <a:rPr lang="en-US" baseline="0" dirty="0" smtClean="0"/>
              <a:t> spread out = faster evaporation</a:t>
            </a:r>
          </a:p>
          <a:p>
            <a:r>
              <a:rPr lang="en-US" baseline="0" dirty="0" smtClean="0"/>
              <a:t>The closer the air is to being saturated, the slower water will evaporate.</a:t>
            </a:r>
          </a:p>
          <a:p>
            <a:r>
              <a:rPr lang="en-US" baseline="0" dirty="0" smtClean="0"/>
              <a:t>Wind moves air at the air/water interface that is high in water vapor and replaces it with air that is less saturated.  Faster wind = faster </a:t>
            </a:r>
            <a:r>
              <a:rPr lang="en-US" baseline="0" dirty="0" err="1" smtClean="0"/>
              <a:t>evap</a:t>
            </a:r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11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 humidity: grams/m3</a:t>
            </a:r>
          </a:p>
          <a:p>
            <a:r>
              <a:rPr lang="en-US" dirty="0" smtClean="0"/>
              <a:t>Relative Humidity: expressed as a PERCENT;</a:t>
            </a:r>
            <a:r>
              <a:rPr lang="en-US" baseline="0" dirty="0" smtClean="0"/>
              <a:t> at 100%, its full and cant hold anymore (SATURATED)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59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temperature increases, R.H. will decrease</a:t>
            </a:r>
          </a:p>
          <a:p>
            <a:r>
              <a:rPr lang="en-US" dirty="0" smtClean="0"/>
              <a:t>If</a:t>
            </a:r>
            <a:r>
              <a:rPr lang="en-US" baseline="0" dirty="0" smtClean="0"/>
              <a:t> temperature decreases, R.H. will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59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If air temperature decreases but absolute humidity stays the same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5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psychrometer</a:t>
            </a:r>
            <a:r>
              <a:rPr lang="en-US" baseline="0" dirty="0" smtClean="0"/>
              <a:t>: amount of cooling depends on the rate of evaporation, and is related to relative humidity.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5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psychrometer</a:t>
            </a:r>
            <a:r>
              <a:rPr lang="en-US" baseline="0" dirty="0" smtClean="0"/>
              <a:t>: amount of cooling depends on the rate of evaporation, and is related to relative humidity.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9FC94-4F19-4FDD-AE3C-057634D6B9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85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739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957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62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30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397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159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1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32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639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0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CA6F-5E83-493B-B412-37E7A9391CCA}" type="datetimeFigureOut">
              <a:rPr lang="en-US" smtClean="0"/>
              <a:pPr/>
              <a:t>2/14/2013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06371-B955-4268-8E0E-5E3334706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89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acebook.com/photo.php?pid=32959442&amp;id=4420506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Impact" pitchFamily="34" charset="0"/>
              </a:rPr>
              <a:t>Atmospheric Moisture</a:t>
            </a:r>
            <a:endParaRPr lang="en-US" sz="6000" dirty="0">
              <a:latin typeface="Impac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49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Impact" pitchFamily="34" charset="0"/>
              </a:rPr>
              <a:t>Relative Humidity and Temperature</a:t>
            </a:r>
            <a:endParaRPr lang="en-US" sz="48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r>
              <a:rPr lang="en-US" b="1" dirty="0" smtClean="0"/>
              <a:t>At any given time and place, the air has a certain amount of water vapor (absolute humidity).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b="1" dirty="0" smtClean="0"/>
              <a:t>If temperature changes, but amount of water vapor remains the same, the relative humidity will change.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b="1" dirty="0" smtClean="0"/>
              <a:t>If temperature stays constant, but more water vapor is added to the air, absolute humidity AND relative humidity will increase. 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4838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92D050"/>
                </a:solidFill>
                <a:latin typeface="Impact" pitchFamily="34" charset="0"/>
              </a:rPr>
              <a:t>Dew Point</a:t>
            </a:r>
            <a:endParaRPr lang="en-US" sz="4800" dirty="0">
              <a:solidFill>
                <a:srgbClr val="92D05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762000"/>
            <a:ext cx="4724400" cy="5867400"/>
          </a:xfrm>
        </p:spPr>
        <p:txBody>
          <a:bodyPr/>
          <a:lstStyle/>
          <a:p>
            <a:r>
              <a:rPr lang="en-US" b="1" u="sng" dirty="0" smtClean="0"/>
              <a:t>Dew Point</a:t>
            </a:r>
            <a:r>
              <a:rPr lang="en-US" b="1" dirty="0" smtClean="0"/>
              <a:t>: the temperature at which air is filled (saturated) with water vapor.</a:t>
            </a:r>
          </a:p>
          <a:p>
            <a:endParaRPr lang="en-US" sz="1000" b="1" dirty="0"/>
          </a:p>
          <a:p>
            <a:r>
              <a:rPr lang="en-US" b="1" dirty="0" smtClean="0"/>
              <a:t>If air temperature drops BELOW the dew point, water vapor in the air will condense to liquid water or sublimate into solid water.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0"/>
            <a:ext cx="441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9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How can we MEASURE relative humidity?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3810000" cy="5562600"/>
          </a:xfrm>
        </p:spPr>
        <p:txBody>
          <a:bodyPr/>
          <a:lstStyle/>
          <a:p>
            <a:r>
              <a:rPr lang="en-US" b="1" dirty="0" smtClean="0"/>
              <a:t>Sling </a:t>
            </a:r>
            <a:r>
              <a:rPr lang="en-US" b="1" dirty="0" err="1" smtClean="0"/>
              <a:t>psychrometer</a:t>
            </a:r>
            <a:endParaRPr lang="en-US" b="1" dirty="0" smtClean="0"/>
          </a:p>
          <a:p>
            <a:r>
              <a:rPr lang="en-US" b="1" dirty="0" smtClean="0"/>
              <a:t>Hygrometer</a:t>
            </a:r>
          </a:p>
          <a:p>
            <a:endParaRPr lang="en-US" b="1" dirty="0"/>
          </a:p>
          <a:p>
            <a:r>
              <a:rPr lang="en-US" b="1" dirty="0" smtClean="0"/>
              <a:t>Both use 2 thermometers: wet bulb and dry bulb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5072"/>
            <a:ext cx="4114800" cy="604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5" y="5675131"/>
            <a:ext cx="4098324" cy="113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070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709"/>
            <a:ext cx="8763000" cy="683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15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-23813"/>
            <a:ext cx="8905875" cy="69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45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I:\Pictures\Clouds\saranac2010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Cloud Formation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648200" cy="5715000"/>
          </a:xfrm>
          <a:solidFill>
            <a:schemeClr val="bg1"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A </a:t>
            </a:r>
            <a:r>
              <a:rPr lang="en-US" b="1" u="sng" dirty="0" smtClean="0"/>
              <a:t>cloud</a:t>
            </a:r>
            <a:r>
              <a:rPr lang="en-US" b="1" dirty="0" smtClean="0"/>
              <a:t> is a collection of liquid water droplets and/or ice crystals suspended in the atmosphere and dense enough to be visible.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Clouds form when the temperature cools below the dew point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72630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0225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6396335"/>
            <a:ext cx="9420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Licancabur</a:t>
            </a:r>
            <a:r>
              <a:rPr lang="en-US" sz="2400" b="1" dirty="0"/>
              <a:t> Volcano is located on the border between Chile and Bolivia.</a:t>
            </a:r>
            <a:endParaRPr lang="en-US" sz="2400" b="1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37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6.sphotos.ak.fbcdn.net/hphotos-ak-snc1/hs167.snc1/6248_554105920573_44205063_32959441_1678290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245599" cy="693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973763"/>
          </a:xfrm>
        </p:spPr>
        <p:txBody>
          <a:bodyPr/>
          <a:lstStyle/>
          <a:p>
            <a:r>
              <a:rPr lang="en-US" b="1" dirty="0" smtClean="0"/>
              <a:t>If a cloud is on, or just above, Earth’s surface, it is called </a:t>
            </a:r>
            <a:r>
              <a:rPr lang="en-US" b="1" u="sng" dirty="0" smtClean="0"/>
              <a:t>FOG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8287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Impact" pitchFamily="34" charset="0"/>
              </a:rPr>
              <a:t>Cloud Formation</a:t>
            </a:r>
            <a:endParaRPr lang="en-US" sz="5400" dirty="0">
              <a:solidFill>
                <a:srgbClr val="0070C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  <a:noFill/>
        </p:spPr>
        <p:txBody>
          <a:bodyPr>
            <a:normAutofit/>
          </a:bodyPr>
          <a:lstStyle/>
          <a:p>
            <a:r>
              <a:rPr lang="en-US" b="1" dirty="0" smtClean="0"/>
              <a:t>In addition to saturated air, clouds need a </a:t>
            </a:r>
            <a:r>
              <a:rPr lang="en-US" b="1" u="sng" dirty="0" smtClean="0"/>
              <a:t>condensation surface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sz="3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71255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96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Precipitation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5715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70C0"/>
                </a:solidFill>
              </a:rPr>
              <a:t>Precipitation</a:t>
            </a:r>
            <a:r>
              <a:rPr lang="en-US" b="1" dirty="0" smtClean="0"/>
              <a:t>: the falling of liquid or solid water from clouds toward the surface of Earth.</a:t>
            </a:r>
          </a:p>
          <a:p>
            <a:pPr lvl="1"/>
            <a:r>
              <a:rPr lang="en-US" b="1" dirty="0" smtClean="0"/>
              <a:t>Ice crystals or water droplets must become big enough that they fall due to gravity.</a:t>
            </a:r>
          </a:p>
          <a:p>
            <a:pPr lvl="1"/>
            <a:endParaRPr lang="en-US" sz="1600" b="1" dirty="0" smtClean="0"/>
          </a:p>
          <a:p>
            <a:r>
              <a:rPr lang="en-US" b="1" u="sng" dirty="0" smtClean="0">
                <a:solidFill>
                  <a:srgbClr val="0070C0"/>
                </a:solidFill>
              </a:rPr>
              <a:t>Rain Gauge</a:t>
            </a:r>
            <a:r>
              <a:rPr lang="en-US" b="1" dirty="0" smtClean="0"/>
              <a:t>: measures liquid precipitation</a:t>
            </a:r>
          </a:p>
          <a:p>
            <a:pPr lvl="1"/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838200"/>
            <a:ext cx="4308764" cy="575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087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637"/>
            <a:ext cx="5257800" cy="5897563"/>
          </a:xfrm>
        </p:spPr>
        <p:txBody>
          <a:bodyPr/>
          <a:lstStyle/>
          <a:p>
            <a:r>
              <a:rPr lang="en-US" b="1" dirty="0" smtClean="0"/>
              <a:t>Water in the atmosphere can be </a:t>
            </a:r>
            <a:r>
              <a:rPr lang="en-US" b="1" u="sng" dirty="0" smtClean="0"/>
              <a:t>solid, liquid, or gas. </a:t>
            </a:r>
          </a:p>
          <a:p>
            <a:endParaRPr lang="en-US" b="1" dirty="0"/>
          </a:p>
          <a:p>
            <a:r>
              <a:rPr lang="en-US" b="1" dirty="0" smtClean="0"/>
              <a:t>Oceans supply most atmospheric moisture. </a:t>
            </a:r>
          </a:p>
          <a:p>
            <a:endParaRPr lang="en-US" b="1" dirty="0" smtClean="0"/>
          </a:p>
          <a:p>
            <a:r>
              <a:rPr lang="en-US" b="1" dirty="0" smtClean="0"/>
              <a:t>Water enters the atmosphere through </a:t>
            </a:r>
            <a:r>
              <a:rPr lang="en-US" b="1" u="sng" dirty="0" smtClean="0"/>
              <a:t>evapotranspiration</a:t>
            </a:r>
            <a:r>
              <a:rPr lang="en-US" b="1" dirty="0" smtClean="0"/>
              <a:t> and </a:t>
            </a:r>
            <a:r>
              <a:rPr lang="en-US" b="1" u="sng" dirty="0" smtClean="0"/>
              <a:t>sublimation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20" y="304800"/>
            <a:ext cx="4057580" cy="617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243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3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27"/>
            <a:ext cx="86868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0400" y="0"/>
            <a:ext cx="2819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6927"/>
            <a:ext cx="28194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2819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283527"/>
            <a:ext cx="2971800" cy="3438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92091" y="3352799"/>
            <a:ext cx="2819400" cy="3531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968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Impact" pitchFamily="34" charset="0"/>
              </a:rPr>
              <a:t>Atmospheric Transparency</a:t>
            </a:r>
            <a:endParaRPr lang="en-US" sz="54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638800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Atmospheric transparency</a:t>
            </a:r>
            <a:r>
              <a:rPr lang="en-US" sz="2800" b="1" dirty="0" smtClean="0"/>
              <a:t>: how transparent the atmosphere is to insolation from the Sun.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u="sng" dirty="0" smtClean="0">
                <a:solidFill>
                  <a:srgbClr val="0070C0"/>
                </a:solidFill>
              </a:rPr>
              <a:t>Haze</a:t>
            </a:r>
            <a:r>
              <a:rPr lang="en-US" sz="2800" b="1" dirty="0" smtClean="0">
                <a:solidFill>
                  <a:srgbClr val="0070C0"/>
                </a:solidFill>
              </a:rPr>
              <a:t>: </a:t>
            </a:r>
            <a:r>
              <a:rPr lang="en-US" sz="2800" b="1" dirty="0" smtClean="0"/>
              <a:t>when the atmosphere has a very HIGH aerosol content (cloudless sky does not appear blue)</a:t>
            </a:r>
          </a:p>
          <a:p>
            <a:pPr lvl="1"/>
            <a:r>
              <a:rPr lang="en-US" b="1" u="sng" dirty="0" smtClean="0">
                <a:solidFill>
                  <a:schemeClr val="bg2">
                    <a:lumMod val="25000"/>
                  </a:schemeClr>
                </a:solidFill>
              </a:rPr>
              <a:t>Smog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b="1" dirty="0" smtClean="0"/>
              <a:t>a haze that is highly polluted; usually brownish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sz="2800" b="1" dirty="0" smtClean="0"/>
              <a:t>Precipitation can clean the atmosphere</a:t>
            </a:r>
            <a:endParaRPr lang="en-US" sz="28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65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122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162800" cy="686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weatherscapes.com/Photos/d-040831-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815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pollo.lsc.vsc.edu/classes/met130/notes/chapter5/graphics/stratoc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Impact" pitchFamily="34" charset="0"/>
              </a:rPr>
              <a:t>Energy of Evapotranspiration</a:t>
            </a:r>
            <a:endParaRPr lang="en-US" sz="54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Large amounts of energy are required to change liquid water into water vapor.  </a:t>
            </a:r>
          </a:p>
          <a:p>
            <a:endParaRPr lang="en-US" sz="400" b="1" dirty="0"/>
          </a:p>
          <a:p>
            <a:r>
              <a:rPr lang="en-US" sz="2800" b="1" dirty="0" smtClean="0"/>
              <a:t>The most energetic molecules will leave the liquid during evaporation.</a:t>
            </a:r>
          </a:p>
          <a:p>
            <a:endParaRPr lang="en-US" sz="400" b="1" dirty="0"/>
          </a:p>
          <a:p>
            <a:r>
              <a:rPr lang="en-US" sz="2800" b="1" dirty="0" smtClean="0"/>
              <a:t>Temperature of the remaining liquid is somewhat lower than its surroundings.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5486400" cy="286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03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-304800" y="2819400"/>
            <a:ext cx="9753600" cy="4419600"/>
          </a:xfrm>
          <a:prstGeom prst="rect">
            <a:avLst/>
          </a:prstGeom>
          <a:solidFill>
            <a:srgbClr val="65AB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5" name="Oval 3"/>
          <p:cNvSpPr>
            <a:spLocks noChangeArrowheads="1"/>
          </p:cNvSpPr>
          <p:nvPr/>
        </p:nvSpPr>
        <p:spPr bwMode="auto">
          <a:xfrm>
            <a:off x="28956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3657600" y="411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1676400" y="38100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8" name="Oval 6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19" name="Oval 7"/>
          <p:cNvSpPr>
            <a:spLocks noChangeArrowheads="1"/>
          </p:cNvSpPr>
          <p:nvPr/>
        </p:nvSpPr>
        <p:spPr bwMode="auto">
          <a:xfrm>
            <a:off x="3124200" y="43434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Oval 8"/>
          <p:cNvSpPr>
            <a:spLocks noChangeArrowheads="1"/>
          </p:cNvSpPr>
          <p:nvPr/>
        </p:nvSpPr>
        <p:spPr bwMode="auto">
          <a:xfrm>
            <a:off x="1752600" y="52578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Oval 9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Oval 10"/>
          <p:cNvSpPr>
            <a:spLocks noChangeArrowheads="1"/>
          </p:cNvSpPr>
          <p:nvPr/>
        </p:nvSpPr>
        <p:spPr bwMode="auto">
          <a:xfrm>
            <a:off x="4114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Oval 11"/>
          <p:cNvSpPr>
            <a:spLocks noChangeArrowheads="1"/>
          </p:cNvSpPr>
          <p:nvPr/>
        </p:nvSpPr>
        <p:spPr bwMode="auto">
          <a:xfrm>
            <a:off x="68580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Oval 12"/>
          <p:cNvSpPr>
            <a:spLocks noChangeArrowheads="1"/>
          </p:cNvSpPr>
          <p:nvPr/>
        </p:nvSpPr>
        <p:spPr bwMode="auto">
          <a:xfrm>
            <a:off x="41148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5" name="Oval 13"/>
          <p:cNvSpPr>
            <a:spLocks noChangeArrowheads="1"/>
          </p:cNvSpPr>
          <p:nvPr/>
        </p:nvSpPr>
        <p:spPr bwMode="auto">
          <a:xfrm>
            <a:off x="3048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Oval 14"/>
          <p:cNvSpPr>
            <a:spLocks noChangeArrowheads="1"/>
          </p:cNvSpPr>
          <p:nvPr/>
        </p:nvSpPr>
        <p:spPr bwMode="auto">
          <a:xfrm>
            <a:off x="8382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Oval 15"/>
          <p:cNvSpPr>
            <a:spLocks noChangeArrowheads="1"/>
          </p:cNvSpPr>
          <p:nvPr/>
        </p:nvSpPr>
        <p:spPr bwMode="auto">
          <a:xfrm>
            <a:off x="6858000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Oval 16"/>
          <p:cNvSpPr>
            <a:spLocks noChangeArrowheads="1"/>
          </p:cNvSpPr>
          <p:nvPr/>
        </p:nvSpPr>
        <p:spPr bwMode="auto">
          <a:xfrm>
            <a:off x="58674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21336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5" name="Oval 33"/>
          <p:cNvSpPr>
            <a:spLocks noChangeArrowheads="1"/>
          </p:cNvSpPr>
          <p:nvPr/>
        </p:nvSpPr>
        <p:spPr bwMode="auto">
          <a:xfrm>
            <a:off x="609600" y="16002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6" name="Oval 34"/>
          <p:cNvSpPr>
            <a:spLocks noChangeArrowheads="1"/>
          </p:cNvSpPr>
          <p:nvPr/>
        </p:nvSpPr>
        <p:spPr bwMode="auto">
          <a:xfrm>
            <a:off x="609600" y="990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7" name="Oval 35"/>
          <p:cNvSpPr>
            <a:spLocks noChangeArrowheads="1"/>
          </p:cNvSpPr>
          <p:nvPr/>
        </p:nvSpPr>
        <p:spPr bwMode="auto">
          <a:xfrm>
            <a:off x="609600" y="381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8" name="Text Box 36"/>
          <p:cNvSpPr txBox="1">
            <a:spLocks noChangeArrowheads="1"/>
          </p:cNvSpPr>
          <p:nvPr/>
        </p:nvSpPr>
        <p:spPr bwMode="auto">
          <a:xfrm>
            <a:off x="1263650" y="171450"/>
            <a:ext cx="793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Hot</a:t>
            </a:r>
          </a:p>
        </p:txBody>
      </p:sp>
      <p:sp>
        <p:nvSpPr>
          <p:cNvPr id="141349" name="Text Box 37"/>
          <p:cNvSpPr txBox="1">
            <a:spLocks noChangeArrowheads="1"/>
          </p:cNvSpPr>
          <p:nvPr/>
        </p:nvSpPr>
        <p:spPr bwMode="auto">
          <a:xfrm>
            <a:off x="1219200" y="715963"/>
            <a:ext cx="1200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Warm</a:t>
            </a:r>
          </a:p>
        </p:txBody>
      </p:sp>
      <p:sp>
        <p:nvSpPr>
          <p:cNvPr id="141350" name="Text Box 38"/>
          <p:cNvSpPr txBox="1">
            <a:spLocks noChangeArrowheads="1"/>
          </p:cNvSpPr>
          <p:nvPr/>
        </p:nvSpPr>
        <p:spPr bwMode="auto">
          <a:xfrm>
            <a:off x="1219200" y="1349375"/>
            <a:ext cx="974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Cold</a:t>
            </a:r>
          </a:p>
        </p:txBody>
      </p:sp>
    </p:spTree>
    <p:extLst>
      <p:ext uri="{BB962C8B-B14F-4D97-AF65-F5344CB8AC3E}">
        <p14:creationId xmlns="" xmlns:p14="http://schemas.microsoft.com/office/powerpoint/2010/main" val="1340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4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5" grpId="0" animBg="1"/>
      <p:bldP spid="141346" grpId="0" animBg="1"/>
      <p:bldP spid="141347" grpId="0" animBg="1"/>
      <p:bldP spid="141348" grpId="0"/>
      <p:bldP spid="141348" grpId="1"/>
      <p:bldP spid="141349" grpId="0"/>
      <p:bldP spid="141349" grpId="1"/>
      <p:bldP spid="141350" grpId="0"/>
      <p:bldP spid="1413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-304800" y="2819400"/>
            <a:ext cx="9753600" cy="4419600"/>
          </a:xfrm>
          <a:prstGeom prst="rect">
            <a:avLst/>
          </a:prstGeom>
          <a:solidFill>
            <a:srgbClr val="65AB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28956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3657600" y="411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1676400" y="38100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3124200" y="43434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1752600" y="52578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4114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8580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41148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3048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382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6858000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58674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21336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4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29 0.12117  L 0.125 0.12117  L 0.048 0.19573  L 0.077 0.31689  L 0.0 0.24233  L -0.077 0.31689  L -0.048 0.19573  L -0.125 0.12117  L -0.029 0.12117  L 0.0 0.0  Z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8" dur="2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2361 L 0.00399 0.02384 L -0.03177 0.0287 L -0.02812 0.07639 L -0.06389 0.08125 L -0.06024 0.12893 L -0.09601 0.13379 L -0.09236 0.18148 L -0.12812 0.18634 L -0.12448 0.23402 L -0.16024 0.23889 L -0.1566 0.28657 L -0.19236 0.29143 L -0.18872 0.33912 L -0.22431 0.34398 " pathEditMode="relative" rAng="5053139" ptsTypes="FFFFFFFFFFFFFFF">
                                      <p:cBhvr>
                                        <p:cTn id="10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1.11111E-6 L -0.0243 0.11667 L -0.10416 0.11667 L -0.03993 0.18889 L -0.06423 0.30579 L -3.33333E-6 0.2338 L 0.06424 0.30579 L 0.03993 0.18889 L 0.10417 0.11667 L 0.02414 0.11667 L -3.33333E-6 1.11111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2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0729 -0.04236 L 0.08368 -0.00648 L 0.0566 -0.03819 L 0.03299 -0.00208 L 0.0059 -0.03356 L -0.01771 0.00232 L -0.04479 -0.02916 L -0.0684 0.00672 L -0.09549 -0.02477 L -0.11927 0.01111 L -0.14618 -0.02037 L -0.16997 0.01574 L -0.19687 -0.01574 L -0.22066 0.02014 L -0.24757 -0.01134 " pathEditMode="relative" rAng="7876344" ptsTypes="FFFFFFFFFFFFFFF">
                                      <p:cBhvr>
                                        <p:cTn id="14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16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 0.0  L 0.029 0.12117  L 0.125 0.12117  L 0.048 0.19573  L 0.077 0.31689  L 0.0 0.24233  L -0.077 0.31689  L -0.048 0.19573  L -0.125 0.12117  L -0.029 0.12117  L 0.0 0.0  Z" pathEditMode="relative" ptsTypes="">
                                      <p:cBhvr>
                                        <p:cTn id="18" dur="3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20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417 -0.00555 L 0.03316 0.11551 L 0.12917 0.11551 L 0.05208 0.19028 L 0.08125 0.31134 L 0.00417 0.23681 L -0.07292 0.31134 L -0.04375 0.19028 L -0.12083 0.11551 L -0.02483 0.11551 L 0.00417 -0.00555 Z " pathEditMode="relative" rAng="0" ptsTypes="FFFFFFFFFFF">
                                      <p:cBhvr>
                                        <p:cTn id="22" dur="3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2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l 0.036 0.0  l 0.0 0.04793  l 0.036 0.0  l 0.0 0.04793  l 0.036 0.0  l 0.0 0.04793  l 0.036 0.0  l 0.0 0.04793  l 0.036 0.0  l 0.0 0.04793  l 0.036 0.0  l 0.0 0.04793  l 0.036 0.0  l 0.0 0.04793  E" pathEditMode="relative" ptsTypes="">
                                      <p:cBhvr>
                                        <p:cTn id="24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9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26" dur="20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-4.81481E-6 L -0.09531 0.00278 L -0.1224 0.12524 L -0.15434 0.00556 L -0.24948 0.00857 L -0.17431 -0.06875 L -0.2059 -0.18819 L -0.12726 -0.11689 L -0.05174 -0.19398 L -0.07882 -0.07152 L 1.11111E-6 -4.81481E-6 Z " pathEditMode="relative" rAng="6388477" ptsTypes="FFFFFFFFFFF">
                                      <p:cBhvr>
                                        <p:cTn id="28" dur="3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44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30" dur="2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2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 0.0  l 0.036 0.0  l 0.0 0.04793  l 0.036 0.0  l 0.0 0.04793  l 0.036 0.0  l 0.0 0.04793  l 0.036 0.0  l 0.0 0.04793  l 0.036 0.0  l 0.0 0.04793  l 0.036 0.0  l 0.0 0.04793  l 0.036 0.0  l 0.0 0.04793  E" pathEditMode="relative" ptsTypes="">
                                      <p:cBhvr>
                                        <p:cTn id="32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34" dur="20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2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 0.0  l 0.036 0.0  l 0.0 0.04793  l 0.036 0.0  l 0.0 0.04793  l 0.036 0.0  l 0.0 0.04793  l 0.036 0.0  l 0.0 0.04793  l 0.036 0.0  l 0.0 0.04793  l 0.036 0.0  l 0.0 0.04793  l 0.036 0.0  l 0.0 0.04793  E" pathEditMode="relative" ptsTypes="">
                                      <p:cBhvr>
                                        <p:cTn id="36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/>
      <p:bldP spid="142340" grpId="0" animBg="1"/>
      <p:bldP spid="142341" grpId="0" animBg="1"/>
      <p:bldP spid="142342" grpId="0" animBg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-304800" y="2819400"/>
            <a:ext cx="9753600" cy="4419600"/>
          </a:xfrm>
          <a:prstGeom prst="rect">
            <a:avLst/>
          </a:prstGeom>
          <a:solidFill>
            <a:srgbClr val="65ABF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Oval 3"/>
          <p:cNvSpPr>
            <a:spLocks noChangeArrowheads="1"/>
          </p:cNvSpPr>
          <p:nvPr/>
        </p:nvSpPr>
        <p:spPr bwMode="auto">
          <a:xfrm>
            <a:off x="2895600" y="601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Oval 4"/>
          <p:cNvSpPr>
            <a:spLocks noChangeArrowheads="1"/>
          </p:cNvSpPr>
          <p:nvPr/>
        </p:nvSpPr>
        <p:spPr bwMode="auto">
          <a:xfrm>
            <a:off x="3657600" y="4114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Oval 5"/>
          <p:cNvSpPr>
            <a:spLocks noChangeArrowheads="1"/>
          </p:cNvSpPr>
          <p:nvPr/>
        </p:nvSpPr>
        <p:spPr bwMode="auto">
          <a:xfrm>
            <a:off x="1676400" y="38100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Oval 6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7" name="Oval 7"/>
          <p:cNvSpPr>
            <a:spLocks noChangeArrowheads="1"/>
          </p:cNvSpPr>
          <p:nvPr/>
        </p:nvSpPr>
        <p:spPr bwMode="auto">
          <a:xfrm>
            <a:off x="3124200" y="43434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Oval 8"/>
          <p:cNvSpPr>
            <a:spLocks noChangeArrowheads="1"/>
          </p:cNvSpPr>
          <p:nvPr/>
        </p:nvSpPr>
        <p:spPr bwMode="auto">
          <a:xfrm>
            <a:off x="1752600" y="52578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9" name="Oval 9"/>
          <p:cNvSpPr>
            <a:spLocks noChangeArrowheads="1"/>
          </p:cNvSpPr>
          <p:nvPr/>
        </p:nvSpPr>
        <p:spPr bwMode="auto">
          <a:xfrm>
            <a:off x="7924800" y="5562600"/>
            <a:ext cx="228600" cy="228600"/>
          </a:xfrm>
          <a:prstGeom prst="ellipse">
            <a:avLst/>
          </a:prstGeom>
          <a:solidFill>
            <a:srgbClr val="7760FE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0" name="Oval 10"/>
          <p:cNvSpPr>
            <a:spLocks noChangeArrowheads="1"/>
          </p:cNvSpPr>
          <p:nvPr/>
        </p:nvSpPr>
        <p:spPr bwMode="auto">
          <a:xfrm>
            <a:off x="4114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1" name="Oval 11"/>
          <p:cNvSpPr>
            <a:spLocks noChangeArrowheads="1"/>
          </p:cNvSpPr>
          <p:nvPr/>
        </p:nvSpPr>
        <p:spPr bwMode="auto">
          <a:xfrm>
            <a:off x="68580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2" name="Oval 12"/>
          <p:cNvSpPr>
            <a:spLocks noChangeArrowheads="1"/>
          </p:cNvSpPr>
          <p:nvPr/>
        </p:nvSpPr>
        <p:spPr bwMode="auto">
          <a:xfrm>
            <a:off x="4114800" y="5410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3" name="Oval 13"/>
          <p:cNvSpPr>
            <a:spLocks noChangeArrowheads="1"/>
          </p:cNvSpPr>
          <p:nvPr/>
        </p:nvSpPr>
        <p:spPr bwMode="auto">
          <a:xfrm>
            <a:off x="3048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4" name="Oval 14"/>
          <p:cNvSpPr>
            <a:spLocks noChangeArrowheads="1"/>
          </p:cNvSpPr>
          <p:nvPr/>
        </p:nvSpPr>
        <p:spPr bwMode="auto">
          <a:xfrm>
            <a:off x="8382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5" name="Oval 15"/>
          <p:cNvSpPr>
            <a:spLocks noChangeArrowheads="1"/>
          </p:cNvSpPr>
          <p:nvPr/>
        </p:nvSpPr>
        <p:spPr bwMode="auto">
          <a:xfrm>
            <a:off x="6858000" y="3810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6" name="Oval 16"/>
          <p:cNvSpPr>
            <a:spLocks noChangeArrowheads="1"/>
          </p:cNvSpPr>
          <p:nvPr/>
        </p:nvSpPr>
        <p:spPr bwMode="auto">
          <a:xfrm>
            <a:off x="58674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Oval 17"/>
          <p:cNvSpPr>
            <a:spLocks noChangeArrowheads="1"/>
          </p:cNvSpPr>
          <p:nvPr/>
        </p:nvSpPr>
        <p:spPr bwMode="auto">
          <a:xfrm>
            <a:off x="2133600" y="6019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8" name="Oval 18"/>
          <p:cNvSpPr>
            <a:spLocks noChangeArrowheads="1"/>
          </p:cNvSpPr>
          <p:nvPr/>
        </p:nvSpPr>
        <p:spPr bwMode="auto">
          <a:xfrm>
            <a:off x="990600" y="3733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9" name="Oval 19"/>
          <p:cNvSpPr>
            <a:spLocks noChangeArrowheads="1"/>
          </p:cNvSpPr>
          <p:nvPr/>
        </p:nvSpPr>
        <p:spPr bwMode="auto">
          <a:xfrm>
            <a:off x="2286000" y="3124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Oval 20"/>
          <p:cNvSpPr>
            <a:spLocks noChangeArrowheads="1"/>
          </p:cNvSpPr>
          <p:nvPr/>
        </p:nvSpPr>
        <p:spPr bwMode="auto">
          <a:xfrm>
            <a:off x="4724400" y="3124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1" name="Oval 21"/>
          <p:cNvSpPr>
            <a:spLocks noChangeArrowheads="1"/>
          </p:cNvSpPr>
          <p:nvPr/>
        </p:nvSpPr>
        <p:spPr bwMode="auto">
          <a:xfrm>
            <a:off x="6781800" y="2971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2" name="Oval 22"/>
          <p:cNvSpPr>
            <a:spLocks noChangeArrowheads="1"/>
          </p:cNvSpPr>
          <p:nvPr/>
        </p:nvSpPr>
        <p:spPr bwMode="auto">
          <a:xfrm>
            <a:off x="533400" y="3962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3" name="Oval 23"/>
          <p:cNvSpPr>
            <a:spLocks noChangeArrowheads="1"/>
          </p:cNvSpPr>
          <p:nvPr/>
        </p:nvSpPr>
        <p:spPr bwMode="auto">
          <a:xfrm>
            <a:off x="4114800" y="3429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4" name="Oval 24"/>
          <p:cNvSpPr>
            <a:spLocks noChangeArrowheads="1"/>
          </p:cNvSpPr>
          <p:nvPr/>
        </p:nvSpPr>
        <p:spPr bwMode="auto">
          <a:xfrm>
            <a:off x="5562600" y="35814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5" name="Oval 25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6" name="Oval 26"/>
          <p:cNvSpPr>
            <a:spLocks noChangeArrowheads="1"/>
          </p:cNvSpPr>
          <p:nvPr/>
        </p:nvSpPr>
        <p:spPr bwMode="auto">
          <a:xfrm>
            <a:off x="7848600" y="35052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72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29 0.12117  L 0.125 0.12117  L 0.048 0.19573  L 0.077 0.31689  L 0.0 0.24233  L -0.077 0.31689  L -0.048 0.19573  L -0.125 0.12117  L -0.029 0.12117  L 0.0 0.0  Z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8" dur="20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2361 L 0.00399 0.02384 L -0.03177 0.0287 L -0.02812 0.07639 L -0.06389 0.08125 L -0.06024 0.12893 L -0.09601 0.13379 L -0.09236 0.18148 L -0.12812 0.18634 L -0.12448 0.23402 L -0.16024 0.23889 L -0.1566 0.28657 L -0.19236 0.29143 L -0.18872 0.33912 L -0.22431 0.34398 " pathEditMode="relative" rAng="5053139" ptsTypes="FFFFFFFFFFFFFFF">
                                      <p:cBhvr>
                                        <p:cTn id="10" dur="500" fill="hold"/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8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1.11111E-6 L -0.0243 0.11667 L -0.10416 0.11667 L -0.03993 0.18889 L -0.06423 0.30579 L -3.33333E-6 0.2338 L 0.06424 0.30579 L 0.03993 0.18889 L 0.10417 0.11667 L 0.02414 0.11667 L -3.33333E-6 1.11111E-6 Z " pathEditMode="relative" rAng="0" ptsTypes="FFFFFFFFFFF">
                                      <p:cBhvr>
                                        <p:cTn id="12" dur="3000" fill="hold"/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2" presetClass="path" presetSubtype="0" repeatCount="indefinite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0729 -0.04236 L 0.08368 -0.00648 L 0.0566 -0.03819 L 0.03299 -0.00208 L 0.0059 -0.03356 L -0.01771 0.00232 L -0.04479 -0.02916 L -0.0684 0.00672 L -0.09549 -0.02477 L -0.11927 0.01111 L -0.14618 -0.02037 L -0.16997 0.01574 L -0.19687 -0.01574 L -0.22066 0.02014 L -0.24757 -0.01134 " pathEditMode="relative" rAng="7876344" ptsTypes="FFFFFFFFFFFFFFF">
                                      <p:cBhvr>
                                        <p:cTn id="14" dur="500" fill="hold"/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9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16" dur="20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 0.0  L 0.029 0.12117  L 0.125 0.12117  L 0.048 0.19573  L 0.077 0.31689  L 0.0 0.24233  L -0.077 0.31689  L -0.048 0.19573  L -0.125 0.12117  L -0.029 0.12117  L 0.0 0.0  Z" pathEditMode="relative" ptsTypes="">
                                      <p:cBhvr>
                                        <p:cTn id="18" dur="3000" fill="hold"/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20" dur="2000" fill="hold"/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417 -0.00555 L 0.03316 0.11551 L 0.12917 0.11551 L 0.05208 0.19028 L 0.08125 0.31134 L 0.00417 0.23681 L -0.07292 0.31134 L -0.04375 0.19028 L -0.12083 0.11551 L -0.02483 0.11551 L 0.00417 -0.00555 Z " pathEditMode="relative" rAng="0" ptsTypes="FFFFFFFFFFF">
                                      <p:cBhvr>
                                        <p:cTn id="22" dur="3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3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2" presetClass="path" presetSubtype="0" repeatCount="indefinite" autoRev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l 0.036 0.0  l 0.0 0.04793  l 0.036 0.0  l 0.0 0.04793  l 0.036 0.0  l 0.0 0.04793  l 0.036 0.0  l 0.0 0.04793  l 0.036 0.0  l 0.0 0.04793  l 0.036 0.0  l 0.0 0.04793  l 0.036 0.0  l 0.0 0.04793  E" pathEditMode="relative" ptsTypes="">
                                      <p:cBhvr>
                                        <p:cTn id="24" dur="500" fill="hold"/>
                                        <p:tgtEl>
                                          <p:spTgt spid="143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9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26" dur="2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11111E-6 -4.81481E-6 L -0.09531 0.00278 L -0.1224 0.12524 L -0.15434 0.00556 L -0.24948 0.00857 L -0.17431 -0.06875 L -0.2059 -0.18819 L -0.12726 -0.11689 L -0.05174 -0.19398 L -0.07882 -0.07152 L 1.11111E-6 -4.81481E-6 Z " pathEditMode="relative" rAng="6388477" ptsTypes="FFFFFFFFFFF">
                                      <p:cBhvr>
                                        <p:cTn id="28" dur="3000" fill="hold"/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89" y="-44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9" presetClass="path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30" dur="2000" fill="hold"/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2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 0.0  l 0.036 0.0  l 0.0 0.04793  l 0.036 0.0  l 0.0 0.04793  l 0.036 0.0  l 0.0 0.04793  l 0.036 0.0  l 0.0 0.04793  l 0.036 0.0  l 0.0 0.04793  l 0.036 0.0  l 0.0 0.04793  l 0.036 0.0  l 0.0 0.04793  E" pathEditMode="relative" ptsTypes="">
                                      <p:cBhvr>
                                        <p:cTn id="32" dur="500" fill="hold"/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9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 0.0  C 0.007 -0.01331  0.014 -0.02796  0.021 -0.0466  C 0.04 -0.09986  0.045 -0.15179  0.031 -0.15978  C 0.017 -0.1691  -0.01 -0.13182  -0.029 -0.07856  C -0.039 -0.0506  -0.045 -0.02397  -0.047 -0.00399  C -0.05 0.01198  -0.051 0.02796  -0.051 0.0466  C -0.051 0.10652  -0.038 0.15578  -0.023 0.15578  C -0.008 0.15578  0.005 0.10652  0.005 0.0466  C 0.005 0.01864  0.002 -0.00799  -0.003 -0.02663  C -0.005 -0.04261  -0.01 -0.05992  -0.016 -0.07723  C -0.036 -0.13182  -0.063 -0.1691  -0.077 -0.15978  C -0.091 -0.15046  -0.086 -0.09986  -0.066 -0.04527  C -0.058 -0.01997  -0.047 0.00133  -0.036 0.01598  C -0.028 0.02929  -0.019 0.04128  -0.007 0.05326  C 0.029 0.09187  0.065 0.10918  0.075 0.0932  C 0.084 0.07723  0.064 0.03329  0.028 -0.00399  C 0.013 -0.01997  -0.003 -0.03196  -0.016 -0.03994  C -0.028 -0.04793  -0.043 -0.05459  -0.059 -0.05859  C -0.103 -0.0719  -0.141 -0.06791  -0.144 -0.0466  C -0.148 -0.02663  -0.115 0.0  -0.071 0.01331  C -0.051 0.01864  -0.032 0.0213  -0.017 0.01997  C -0.004 0.01997  0.01 0.01731  0.025 0.01331  C 0.069 0.0  0.102 -0.02796  0.098 -0.04793  C 0.095 -0.06791  0.057 -0.07323  0.013 -0.05992  C -0.008 -0.05326  -0.027 -0.04394  -0.04 -0.03329  C -0.051 -0.0253  -0.062 -0.01598  -0.074 -0.00399  C -0.109 0.03462  -0.13 0.07723  -0.12 0.0932  C -0.111 0.10918  -0.074 0.09187  -0.039 0.05459  C -0.022 0.03595  -0.008 0.01731  0.0 0.0  Z" pathEditMode="relative" ptsTypes="">
                                      <p:cBhvr>
                                        <p:cTn id="34" dur="2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2" presetClass="path" presetSubtype="0" repeatCount="indefinite" autoRev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 0.0  l 0.036 0.0  l 0.0 0.04793  l 0.036 0.0  l 0.0 0.04793  l 0.036 0.0  l 0.0 0.04793  l 0.036 0.0  l 0.0 0.04793  l 0.036 0.0  l 0.0 0.04793  l 0.036 0.0  l 0.0 0.04793  l 0.036 0.0  l 0.0 0.04793  E" pathEditMode="relative" ptsTypes="">
                                      <p:cBhvr>
                                        <p:cTn id="36" dur="500" fill="hold"/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 -0.00046 L -0.02934 -0.0419 L 0.00017 -0.07893 L -0.02934 -0.12083 L 0.0 -0.15764 L -0.02986 -0.2 L -0.00017 -0.23703 L -0.03021 -0.2787 L -0.00052 -0.31597 L -0.03021 -0.35787 L -0.00087 -0.39467 L -0.03056 -0.43657 L -0.00122 -0.47361 L -0.03108 -0.51574 L -0.00191 -0.55254 " pathEditMode="relative" rAng="13600686" ptsTypes="FFFFFFFFFFFFFFF">
                                      <p:cBhvr>
                                        <p:cTn id="38" dur="500" fill="hold"/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75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-0.00023 L -0.02934 -0.04166 L -0.00087 -0.07754 L -0.03039 -0.11944 L -0.00191 -0.15532 L -0.03177 -0.19768 L -0.00295 -0.23356 L -0.03282 -0.27523 L -0.00417 -0.31134 L -0.03386 -0.35324 L -0.00539 -0.38935 L -0.03507 -0.43125 L -0.00643 -0.46713 L -0.03629 -0.50903 L -0.00799 -0.54467 " pathEditMode="relative" rAng="13600686" ptsTypes="FFFFFFFFFFFFFFF">
                                      <p:cBhvr>
                                        <p:cTn id="40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722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2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3.33333E-6 -0.00023 L -0.02778 -0.03958 L 0.00069 -0.07546 L -0.02709 -0.11505 L 0.00121 -0.15069 L -0.02691 -0.19074 L 0.00191 -0.22662 L -0.02622 -0.26597 L 0.00243 -0.30208 L -0.0257 -0.3419 L 0.00277 -0.37778 L -0.02518 -0.41736 L 0.0033 -0.45324 L -0.02483 -0.49306 L 0.00347 -0.52847 " pathEditMode="relative" rAng="13600686" ptsTypes="FFFFFFFFFFFFFFF">
                                      <p:cBhvr>
                                        <p:cTn id="42" dur="500" fill="hold"/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64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2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17 -0.00023 L -0.0335 -0.04745 L 0.00191 -0.09213 L -0.03159 -0.13981 L 0.00365 -0.18449 L -0.0302 -0.2324 L 0.00573 -0.27708 L -0.02847 -0.32453 L 0.0073 -0.36944 L -0.02656 -0.41713 L 0.00886 -0.46157 L -0.025 -0.50925 L 0.01042 -0.55393 L -0.02343 -0.60185 L 0.01181 -0.64606 " pathEditMode="relative" rAng="13600686" ptsTypes="FFFFFFFFFFFFFFF">
                                      <p:cBhvr>
                                        <p:cTn id="44" dur="500" fill="hold"/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-3229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 -0.00047 L -0.03021 -0.04283 L 0.00087 -0.08195 L -0.02934 -0.12523 L 0.00156 -0.16412 L -0.02882 -0.20787 L 0.00243 -0.24676 L -0.02812 -0.28982 L 0.00313 -0.32917 L -0.02743 -0.37223 L 0.00365 -0.41135 L -0.02691 -0.4544 L 0.00434 -0.49375 L -0.02639 -0.53704 L 0.00451 -0.5757 " pathEditMode="relative" rAng="13600686" ptsTypes="FFFFFFFFFFFFFFF">
                                      <p:cBhvr>
                                        <p:cTn id="46" dur="500" fill="hold"/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875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2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7 -0.00023 L -0.03333 -0.04699 L 0.00105 -0.09051 L -0.03211 -0.1382 L 0.00209 -0.18148 L -0.03159 -0.22917 L 0.0033 -0.27269 L -0.03055 -0.32014 L 0.00417 -0.36366 L -0.02951 -0.41111 L 0.00504 -0.45463 L -0.02864 -0.50208 L 0.00591 -0.54537 L -0.02795 -0.59329 L 0.00608 -0.63634 " pathEditMode="relative" rAng="13600686" ptsTypes="FFFFFFFFFFFFFFF">
                                      <p:cBhvr>
                                        <p:cTn id="48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3180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33333E-6 -0.00069 L -0.03507 -0.04954 L 0.00018 -0.09398 L -0.03472 -0.14352 L 0.00035 -0.18796 L -0.03489 -0.23796 L 0.00035 -0.28217 L -0.03489 -0.33171 L 0.0007 -0.37639 L -0.03472 -0.42616 L 0.00052 -0.4706 L -0.03455 -0.52014 L 0.00052 -0.56458 L -0.03472 -0.61435 L 0.00018 -0.6581 " pathEditMode="relative" rAng="13600686" ptsTypes="FFFFFFFFFFFFFFF">
                                      <p:cBhvr>
                                        <p:cTn id="50" dur="500" fill="hold"/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87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33333E-6 -0.00047 L -0.0302 -0.04283 L 0.00087 -0.08195 L -0.02934 -0.12523 L 0.00157 -0.16412 L -0.02882 -0.20787 L 0.00243 -0.24676 L -0.02812 -0.28982 L 0.00313 -0.32917 L -0.02743 -0.37222 L 0.00365 -0.41134 L -0.02691 -0.4544 L 0.00434 -0.49375 L -0.02639 -0.53704 L 0.00452 -0.5757 " pathEditMode="relative" rAng="13600686" ptsTypes="FFFFFFFFFFFFFFF">
                                      <p:cBhvr>
                                        <p:cTn id="52" dur="5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animBg="1"/>
      <p:bldP spid="143364" grpId="0" animBg="1"/>
      <p:bldP spid="143365" grpId="0" animBg="1"/>
      <p:bldP spid="143366" grpId="0" animBg="1"/>
      <p:bldP spid="143367" grpId="0" animBg="1"/>
      <p:bldP spid="143368" grpId="0" animBg="1"/>
      <p:bldP spid="143369" grpId="0" animBg="1"/>
      <p:bldP spid="143370" grpId="0" animBg="1"/>
      <p:bldP spid="143371" grpId="0" animBg="1"/>
      <p:bldP spid="143372" grpId="0" animBg="1"/>
      <p:bldP spid="143373" grpId="0" animBg="1"/>
      <p:bldP spid="143374" grpId="0" animBg="1"/>
      <p:bldP spid="143375" grpId="0" animBg="1"/>
      <p:bldP spid="143376" grpId="0" animBg="1"/>
      <p:bldP spid="143377" grpId="0" animBg="1"/>
      <p:bldP spid="143378" grpId="0" animBg="1"/>
      <p:bldP spid="143379" grpId="0" animBg="1"/>
      <p:bldP spid="143380" grpId="0" animBg="1"/>
      <p:bldP spid="143381" grpId="0" animBg="1"/>
      <p:bldP spid="143382" grpId="0" animBg="1"/>
      <p:bldP spid="143383" grpId="0" animBg="1"/>
      <p:bldP spid="143384" grpId="0" animBg="1"/>
      <p:bldP spid="143385" grpId="0" animBg="1"/>
      <p:bldP spid="1433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B0F0"/>
                </a:solidFill>
                <a:latin typeface="Impact" pitchFamily="34" charset="0"/>
              </a:rPr>
              <a:t>Process of Evaporation</a:t>
            </a:r>
            <a:endParaRPr lang="en-US" sz="5400" dirty="0">
              <a:solidFill>
                <a:srgbClr val="00B0F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17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28893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8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9157855" cy="686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Impact" pitchFamily="34" charset="0"/>
              </a:rPr>
              <a:t>What factors affect the rate at which water evaporates?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Temperature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Surface area of the water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How saturated the air is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Wind speed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5389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Impact" pitchFamily="34" charset="0"/>
              </a:rPr>
              <a:t>What is Humidity?</a:t>
            </a:r>
            <a:endParaRPr lang="en-US" sz="5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Humidity</a:t>
            </a:r>
            <a:r>
              <a:rPr lang="en-US" b="1" dirty="0" smtClean="0"/>
              <a:t>: the water vapor in the atmosphere</a:t>
            </a:r>
          </a:p>
          <a:p>
            <a:endParaRPr lang="en-US" sz="1400" b="1" dirty="0" smtClean="0"/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Absolute humidity</a:t>
            </a:r>
            <a:r>
              <a:rPr lang="en-US" b="1" dirty="0" smtClean="0"/>
              <a:t>: the amount(mass) of water vapor in each unit volume of air.  </a:t>
            </a:r>
          </a:p>
          <a:p>
            <a:endParaRPr lang="en-US" sz="1400" b="1" dirty="0" smtClean="0"/>
          </a:p>
          <a:p>
            <a:r>
              <a:rPr lang="en-US" b="1" dirty="0" smtClean="0"/>
              <a:t>Hotter air can hold MORE water vapor than colder air.</a:t>
            </a:r>
          </a:p>
          <a:p>
            <a:endParaRPr lang="en-US" sz="1400" b="1" dirty="0" smtClean="0"/>
          </a:p>
          <a:p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Relative humidity</a:t>
            </a:r>
            <a:r>
              <a:rPr lang="en-US" b="1" dirty="0" smtClean="0"/>
              <a:t>: tells us “how full” the air is with water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976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781</Words>
  <Application>Microsoft Office PowerPoint</Application>
  <PresentationFormat>On-screen Show (4:3)</PresentationFormat>
  <Paragraphs>109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Atmospheric Moisture</vt:lpstr>
      <vt:lpstr>Slide 2</vt:lpstr>
      <vt:lpstr>Energy of Evapotranspiration</vt:lpstr>
      <vt:lpstr>Slide 4</vt:lpstr>
      <vt:lpstr>Slide 5</vt:lpstr>
      <vt:lpstr>Slide 6</vt:lpstr>
      <vt:lpstr>Process of Evaporation</vt:lpstr>
      <vt:lpstr>What factors affect the rate at which water evaporates?</vt:lpstr>
      <vt:lpstr>What is Humidity?</vt:lpstr>
      <vt:lpstr>Relative Humidity and Temperature</vt:lpstr>
      <vt:lpstr>Dew Point</vt:lpstr>
      <vt:lpstr>How can we MEASURE relative humidity?</vt:lpstr>
      <vt:lpstr>Slide 13</vt:lpstr>
      <vt:lpstr>Slide 14</vt:lpstr>
      <vt:lpstr>Cloud Formation</vt:lpstr>
      <vt:lpstr>Slide 16</vt:lpstr>
      <vt:lpstr>Slide 17</vt:lpstr>
      <vt:lpstr>Cloud Formation</vt:lpstr>
      <vt:lpstr>Precipitation</vt:lpstr>
      <vt:lpstr>Slide 20</vt:lpstr>
      <vt:lpstr>Atmospheric Transparency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Moisture</dc:title>
  <dc:creator>Mike</dc:creator>
  <cp:lastModifiedBy>Administrator</cp:lastModifiedBy>
  <cp:revision>54</cp:revision>
  <dcterms:created xsi:type="dcterms:W3CDTF">2011-02-05T19:36:36Z</dcterms:created>
  <dcterms:modified xsi:type="dcterms:W3CDTF">2013-02-14T17:52:03Z</dcterms:modified>
</cp:coreProperties>
</file>