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0C2B-17A3-42D7-8F7B-B9C42C6FF34B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CAEE6-7363-4D12-AB5E-CB3AD8DAD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1ADBE-E42B-4246-9E85-0B91BD5FF0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CBABE-42E6-4D65-B6F9-0B3DAA17F9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A23AC-9B6D-405F-93B6-E10B051D7F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8325-EAAB-4902-88B9-38472ECE19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FE44B-98E8-480E-A304-2061191970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A1DFC-78A1-407E-9706-D984E661E1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40D8E-77C5-40FB-A170-5CC1D5B01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E663-E7D7-46E2-BC6E-6FBC1346C0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BD971-4606-4F54-B96A-3D2BC57C5C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D6597-C889-416E-9C71-BD676FB948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19F7A-E49D-4767-863B-51D71C6728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1333E-9607-46B5-96C9-B6E324B603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3BC18-F606-4DE8-B001-0FE254BA48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38121-B008-4E17-9481-4B6083D10C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8C9C8-CA07-42A5-BAAB-44CF38A916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CC380-3C9B-4085-A8F8-94DDBDDF0C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F8E2E-E5E0-4403-BD59-11BA914B0A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C4146-A7CE-4F52-B90C-CAB7512074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8E83D-8BCA-44BD-BFC7-84BC7103BF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2AEDE-EEF2-4243-B9F0-E83295E336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3F2C-77C1-4F57-8313-E3CBE083B6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82FFC-2510-443D-8798-E3E133CEBF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518CE-4B58-4749-B1D0-4D0FE9F55A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FB0D6-DBA0-415F-9737-1BD997DE14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BC02-33C3-4E00-93FC-45F3046EE39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9666-CDA1-4BB8-AA6E-399F696F8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player/environment/environment-natural-disasters/landslides-and-more/landslide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n.com/video/data/2.0/video/weather/2010/02/20/vo.portugal.madiera.mudslide.cnn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781340&amp;id=1555400724&amp;op=3&amp;view=global&amp;subj=2218333570&amp;oid=22183335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HOTOS\DSCF4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AIM:  </a:t>
            </a:r>
            <a:r>
              <a:rPr lang="en-US" sz="4800" u="sng" dirty="0" smtClean="0">
                <a:solidFill>
                  <a:schemeClr val="bg1"/>
                </a:solidFill>
                <a:latin typeface="Impact" pitchFamily="34" charset="0"/>
              </a:rPr>
              <a:t>After weathering, what processes move the sediment?</a:t>
            </a:r>
            <a:endParaRPr lang="en-US" sz="48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ontauklighthouse.com/images/bluff_18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397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www.montauklighthouse.com/images/bluff_19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8686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209800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Montauk Point in 1838 (vertical section, west to east). The lighthouse is 220' from the bluff.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5791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Montauk Point in 1990 (vertical section, west to east). The lighthouse is 100' from the bluff.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2" descr="2009_6_light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074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381000" y="3048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Present-Day Montauk Point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4800600" y="3810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1939 Montauk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 descr="http://carletong.files.wordpress.com/2009/04/land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572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Impact" pitchFamily="34" charset="0"/>
              </a:rPr>
              <a:t>What force is mainly responsible for Erosion?</a:t>
            </a:r>
            <a:endParaRPr lang="en-US" dirty="0">
              <a:latin typeface="Impact" pitchFamily="34" charset="0"/>
            </a:endParaRPr>
          </a:p>
        </p:txBody>
      </p:sp>
      <p:pic>
        <p:nvPicPr>
          <p:cNvPr id="4" name="Content Placeholder 3" descr="drop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17" y="1371600"/>
            <a:ext cx="3793777" cy="209946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400" y="1143000"/>
            <a:ext cx="51054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u="sng" dirty="0" smtClean="0">
                <a:solidFill>
                  <a:srgbClr val="00B0F0"/>
                </a:solidFill>
              </a:rPr>
              <a:t>Water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/>
              <a:t>R</a:t>
            </a:r>
            <a:r>
              <a:rPr lang="en-US" sz="3200" b="1" dirty="0" smtClean="0"/>
              <a:t>aindrops loosen soil &amp; pick up particles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Runoff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u="sng" dirty="0" smtClean="0"/>
              <a:t>Water moves over land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u="sng" dirty="0" smtClean="0"/>
              <a:t>Also carries soil particles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Amount of Runoff depends on: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u="sng" dirty="0" smtClean="0"/>
              <a:t>Rain amount, vegetation, soil type, land shape, land use</a:t>
            </a:r>
            <a:endParaRPr lang="en-US" sz="2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0581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8762"/>
            <a:ext cx="8686800" cy="14176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Impact" pitchFamily="34" charset="0"/>
              </a:rPr>
              <a:t>What is Deposition?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Deposition is </a:t>
            </a:r>
            <a:r>
              <a:rPr lang="en-US" b="1" u="sng" dirty="0" smtClean="0"/>
              <a:t>the process by which sediment is dropped or settles</a:t>
            </a:r>
            <a:r>
              <a:rPr lang="en-US" b="1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03437"/>
            <a:ext cx="3886200" cy="4525963"/>
          </a:xfrm>
        </p:spPr>
        <p:txBody>
          <a:bodyPr/>
          <a:lstStyle/>
          <a:p>
            <a:pPr marL="514350" indent="-514350"/>
            <a:r>
              <a:rPr lang="en-US" sz="2800" b="1" dirty="0" smtClean="0">
                <a:solidFill>
                  <a:srgbClr val="002060"/>
                </a:solidFill>
              </a:rPr>
              <a:t>Deposition occurs when the velocity (speed) of running water or wind </a:t>
            </a:r>
            <a:r>
              <a:rPr lang="en-US" sz="2800" b="1" u="sng" dirty="0" smtClean="0">
                <a:solidFill>
                  <a:schemeClr val="bg1"/>
                </a:solidFill>
              </a:rPr>
              <a:t>decreases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</a:rPr>
              <a:t>and/or when the discharge (volume of water) </a:t>
            </a:r>
            <a:r>
              <a:rPr lang="en-US" sz="2800" b="1" u="sng" dirty="0" smtClean="0">
                <a:solidFill>
                  <a:schemeClr val="bg1"/>
                </a:solidFill>
              </a:rPr>
              <a:t>decreases. 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b="1" u="sng" dirty="0" smtClean="0">
              <a:solidFill>
                <a:srgbClr val="002060"/>
              </a:solidFill>
            </a:endParaRPr>
          </a:p>
        </p:txBody>
      </p:sp>
      <p:pic>
        <p:nvPicPr>
          <p:cNvPr id="44034" name="Picture 2" descr="Envisat image of US Mississip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1981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Mississippi River Delta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819525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decreases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038725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514350" indent="-514350"/>
            <a:r>
              <a:rPr lang="en-US" b="1" dirty="0" smtClean="0">
                <a:solidFill>
                  <a:srgbClr val="00B050"/>
                </a:solidFill>
              </a:rPr>
              <a:t>Factors that affect the deposition of sediment: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Size: </a:t>
            </a:r>
            <a:r>
              <a:rPr lang="en-US" sz="3200" b="1" u="sng" dirty="0">
                <a:latin typeface="Calibri" pitchFamily="34" charset="0"/>
              </a:rPr>
              <a:t>As the size of sediment increases, the rate (speed) of deposition increases.</a:t>
            </a:r>
          </a:p>
          <a:p>
            <a:pPr marL="914400" lvl="1" indent="-514350">
              <a:buNone/>
            </a:pPr>
            <a:endParaRPr lang="en-US" dirty="0" smtClean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095500" y="3619500"/>
            <a:ext cx="251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352800" y="4876800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5029200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Size of Sediment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81400" y="5029200"/>
            <a:ext cx="22098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095501" y="3619500"/>
            <a:ext cx="2209800" cy="31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7800" y="3190875"/>
            <a:ext cx="175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Deposition</a:t>
            </a:r>
          </a:p>
        </p:txBody>
      </p:sp>
      <p:sp>
        <p:nvSpPr>
          <p:cNvPr id="34" name="Oval 33"/>
          <p:cNvSpPr/>
          <p:nvPr/>
        </p:nvSpPr>
        <p:spPr>
          <a:xfrm>
            <a:off x="3505200" y="4572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388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Straight Connector 35"/>
          <p:cNvCxnSpPr>
            <a:endCxn id="35" idx="3"/>
          </p:cNvCxnSpPr>
          <p:nvPr/>
        </p:nvCxnSpPr>
        <p:spPr>
          <a:xfrm flipV="1">
            <a:off x="3581400" y="2644775"/>
            <a:ext cx="2079625" cy="200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2" descr="Particles settle selectively by velocit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2662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5745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  Density:  </a:t>
            </a:r>
            <a:r>
              <a:rPr lang="en-US" b="1" u="sng" dirty="0" smtClean="0">
                <a:latin typeface="Calibri" pitchFamily="34" charset="0"/>
              </a:rPr>
              <a:t>As the density of sediment increases, the rate (speed) of deposition increases.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47900" y="3009900"/>
            <a:ext cx="251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505200" y="4267200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4495800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Density of Sediments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33800" y="4419600"/>
            <a:ext cx="22098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247901" y="3009900"/>
            <a:ext cx="2209800" cy="31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2581275"/>
            <a:ext cx="190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Deposition</a:t>
            </a:r>
          </a:p>
        </p:txBody>
      </p:sp>
      <p:sp>
        <p:nvSpPr>
          <p:cNvPr id="20" name="Oval 19"/>
          <p:cNvSpPr/>
          <p:nvPr/>
        </p:nvSpPr>
        <p:spPr>
          <a:xfrm>
            <a:off x="3657600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>
            <a:endCxn id="21" idx="3"/>
          </p:cNvCxnSpPr>
          <p:nvPr/>
        </p:nvCxnSpPr>
        <p:spPr>
          <a:xfrm flipV="1">
            <a:off x="3733800" y="2035175"/>
            <a:ext cx="2079625" cy="200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 descr="C:\Users\Donna\Desktop\My Pictures\2008\Winter 08-09\DSCF2977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18438" idx="3"/>
          </p:cNvCxnSpPr>
          <p:nvPr/>
        </p:nvCxnSpPr>
        <p:spPr>
          <a:xfrm>
            <a:off x="2286000" y="2259013"/>
            <a:ext cx="914400" cy="865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0" y="1905000"/>
            <a:ext cx="2286000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Darker, more dense sand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 descr="G:\PHOTOS\DSCF2982.JPG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4779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>
                <a:solidFill>
                  <a:srgbClr val="00B050"/>
                </a:solidFill>
                <a:latin typeface="Impact" pitchFamily="34" charset="0"/>
              </a:rPr>
              <a:t>What is Erosion?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Erosion is </a:t>
            </a:r>
            <a:r>
              <a:rPr lang="en-US" sz="3200" b="1" u="sng" dirty="0" smtClean="0"/>
              <a:t>the process by which weathered sediments are transported/carried.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 rtlCol="0">
            <a:normAutofit fontScale="92500"/>
          </a:bodyPr>
          <a:lstStyle/>
          <a:p>
            <a:pPr marL="514350" indent="-514350">
              <a:defRPr/>
            </a:pPr>
            <a:r>
              <a:rPr lang="en-US" b="1" dirty="0" smtClean="0">
                <a:solidFill>
                  <a:srgbClr val="0070C0"/>
                </a:solidFill>
              </a:rPr>
              <a:t>An </a:t>
            </a:r>
            <a:r>
              <a:rPr lang="en-US" b="1" u="sng" dirty="0" smtClean="0">
                <a:solidFill>
                  <a:srgbClr val="0070C0"/>
                </a:solidFill>
              </a:rPr>
              <a:t>agent</a:t>
            </a:r>
            <a:r>
              <a:rPr lang="en-US" b="1" dirty="0" smtClean="0">
                <a:solidFill>
                  <a:srgbClr val="0070C0"/>
                </a:solidFill>
              </a:rPr>
              <a:t> of erosion is a material or a force that moves sediments from one place to another place.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b="1" dirty="0" smtClean="0"/>
          </a:p>
          <a:p>
            <a:pPr marL="514350" indent="-514350">
              <a:defRPr/>
            </a:pPr>
            <a:r>
              <a:rPr lang="en-US" b="1" dirty="0" smtClean="0"/>
              <a:t>Agents of erosion include: 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u="sng" dirty="0" smtClean="0">
                <a:solidFill>
                  <a:srgbClr val="0070C0"/>
                </a:solidFill>
              </a:rPr>
              <a:t>Running water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u="sng" dirty="0" smtClean="0"/>
              <a:t>Wind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u="sng" dirty="0" smtClean="0">
                <a:solidFill>
                  <a:schemeClr val="bg1">
                    <a:lumMod val="50000"/>
                  </a:schemeClr>
                </a:solidFill>
              </a:rPr>
              <a:t>Glaciers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</a:rPr>
              <a:t>Waves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u="sng" dirty="0" smtClean="0">
                <a:solidFill>
                  <a:srgbClr val="00B050"/>
                </a:solidFill>
              </a:rPr>
              <a:t>Gravity</a:t>
            </a:r>
          </a:p>
        </p:txBody>
      </p:sp>
      <p:pic>
        <p:nvPicPr>
          <p:cNvPr id="4" name="Picture 2" descr="http://z.about.com/d/geology/1/0/0/-/1/chert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3.  Shape:  </a:t>
            </a:r>
            <a:r>
              <a:rPr lang="en-US" b="1" u="sng" dirty="0" smtClean="0">
                <a:latin typeface="Calibri" pitchFamily="34" charset="0"/>
              </a:rPr>
              <a:t>As the shape becomes more round, the rate (speed) of deposition of the sediment increases.</a:t>
            </a:r>
          </a:p>
          <a:p>
            <a:pPr marL="514350" indent="-514350" eaLnBrk="1" hangingPunct="1">
              <a:buNone/>
            </a:pPr>
            <a:endParaRPr lang="en-US" b="1" dirty="0" smtClean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390900"/>
            <a:ext cx="251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124200" y="4648200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4796135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Shape of Sediments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4800600"/>
            <a:ext cx="22098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866901" y="3390900"/>
            <a:ext cx="2209800" cy="31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2962275"/>
            <a:ext cx="175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Deposition</a:t>
            </a:r>
          </a:p>
        </p:txBody>
      </p:sp>
      <p:sp>
        <p:nvSpPr>
          <p:cNvPr id="20" name="Oval 19"/>
          <p:cNvSpPr/>
          <p:nvPr/>
        </p:nvSpPr>
        <p:spPr>
          <a:xfrm>
            <a:off x="3276600" y="4343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2286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>
            <a:endCxn id="21" idx="3"/>
          </p:cNvCxnSpPr>
          <p:nvPr/>
        </p:nvCxnSpPr>
        <p:spPr>
          <a:xfrm flipV="1">
            <a:off x="3352800" y="2416175"/>
            <a:ext cx="2079625" cy="200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95600" y="46482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Flat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659313"/>
            <a:ext cx="1219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Round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 descr="25,000x micrograph of clay particles. Clay soils around leach fields often cause septic tank failur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088" y="228600"/>
            <a:ext cx="92090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754563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en-US" b="1" u="sng" dirty="0" smtClean="0"/>
              <a:t>Gravity</a:t>
            </a:r>
            <a:r>
              <a:rPr lang="en-US" b="1" dirty="0" smtClean="0"/>
              <a:t> causes water to flow downhill.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b="1" u="sng" dirty="0" smtClean="0"/>
              <a:t>Gravity</a:t>
            </a:r>
            <a:r>
              <a:rPr lang="en-US" b="1" dirty="0" smtClean="0"/>
              <a:t> causes glaciers to flow down a valley or spread outward.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b="1" u="sng" dirty="0" smtClean="0"/>
              <a:t>Gravity</a:t>
            </a:r>
            <a:r>
              <a:rPr lang="en-US" b="1" dirty="0" smtClean="0"/>
              <a:t> causes winds by pulling heavier (more dense) cold air down beneath the lighter (less dense) warm air.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What CAUSES erosion and deposition?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4.  </a:t>
            </a:r>
            <a:r>
              <a:rPr lang="en-US" b="1" u="sng" dirty="0" smtClean="0"/>
              <a:t>Gravity</a:t>
            </a:r>
            <a:r>
              <a:rPr lang="en-US" b="1" dirty="0" smtClean="0"/>
              <a:t> pulls sediments down slopes.</a:t>
            </a:r>
          </a:p>
          <a:p>
            <a:pPr marL="914400" lvl="1" indent="-514350"/>
            <a:r>
              <a:rPr lang="en-US" sz="3200" b="1" u="sng" dirty="0" smtClean="0"/>
              <a:t>The downhill movement of sediments by gravity is called mass wasting.</a:t>
            </a:r>
          </a:p>
          <a:p>
            <a:pPr marL="914400" lvl="1" indent="-514350">
              <a:buNone/>
            </a:pPr>
            <a:endParaRPr lang="en-US" b="1" u="sng" dirty="0" smtClean="0"/>
          </a:p>
          <a:p>
            <a:pPr marL="914400" lvl="1" indent="-514350"/>
            <a:r>
              <a:rPr lang="en-US" sz="3200" b="1" dirty="0" smtClean="0"/>
              <a:t>Types of mass wasting include:</a:t>
            </a:r>
          </a:p>
          <a:p>
            <a:pPr marL="1314450" lvl="2" indent="-514350"/>
            <a:r>
              <a:rPr lang="en-US" sz="3200" b="1" u="sng" dirty="0" smtClean="0"/>
              <a:t>Landslides (land moving down a slope)</a:t>
            </a:r>
          </a:p>
          <a:p>
            <a:pPr marL="1314450" lvl="2" indent="-514350"/>
            <a:r>
              <a:rPr lang="en-US" sz="3200" b="1" u="sng" dirty="0" smtClean="0"/>
              <a:t>Mudslides (quick saturation with water)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5943600"/>
            <a:ext cx="3200400" cy="609600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hlinkClick r:id="rId3"/>
              </a:rPr>
              <a:t>National Geographic Video - Landslides</a:t>
            </a:r>
            <a:endParaRPr lang="en-US" sz="1600" b="1" dirty="0" smtClean="0"/>
          </a:p>
        </p:txBody>
      </p:sp>
      <p:pic>
        <p:nvPicPr>
          <p:cNvPr id="23555" name="Picture 2" descr="landslide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418739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i.ning.com/files/zI4IF8s02wb4xD5GWS9EZp7sItxPXUhp*Z*VKp1B0U9DGY0YgmnIMaLi8WnmkLE4A5tr4NX9cTvCBTiRSvA351-eqchoPTj7/MudslideAmericanRedCross.jpg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4165600" y="9144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990600" y="54102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Landslide 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410200" y="58674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alibri" pitchFamily="34" charset="0"/>
                <a:hlinkClick r:id="rId6"/>
              </a:rPr>
              <a:t>Deadly mudslide in Portugal, Feb 2010</a:t>
            </a:r>
            <a:r>
              <a:rPr lang="en-US" sz="1600" b="1" dirty="0" smtClean="0">
                <a:latin typeface="Calibri" pitchFamily="34" charset="0"/>
              </a:rPr>
              <a:t>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91200" y="45720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Mudslide 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002060"/>
                </a:solidFill>
              </a:rPr>
              <a:t>Deposition resulting from gravity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8344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048000" y="3209925"/>
            <a:ext cx="1828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Talus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6200" y="5419725"/>
            <a:ext cx="1828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solidFill>
                  <a:srgbClr val="7030A0"/>
                </a:solidFill>
              </a:rPr>
              <a:t>Unsorted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5" descr="talus_slopes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rcRect/>
          <a:stretch>
            <a:fillRect/>
          </a:stretch>
        </p:blipFill>
        <p:spPr bwMode="auto">
          <a:xfrm>
            <a:off x="33338" y="404813"/>
            <a:ext cx="90773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019800" y="64912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Hyalite Peak, Montana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-228600"/>
            <a:ext cx="5852001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3" descr="natural arch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0638" y="0"/>
            <a:ext cx="9164638" cy="68580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2819400" cy="1384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Stream Erosion at Natural Bridge,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943600" y="762000"/>
            <a:ext cx="3048000" cy="14478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smtClean="0">
                <a:cs typeface="Aharoni" pitchFamily="2" charset="-79"/>
              </a:rPr>
              <a:t>Stream erosion at Letchworth State Park, NY</a:t>
            </a:r>
          </a:p>
        </p:txBody>
      </p:sp>
      <p:pic>
        <p:nvPicPr>
          <p:cNvPr id="5123" name="Picture 4" descr="http://photos-g.ak.fbcdn.net/photos-ak-snc1/v2596/86/61/1487658885/n1487658885_30072647_290709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28000"/>
          </a:blip>
          <a:srcRect/>
          <a:stretch>
            <a:fillRect/>
          </a:stretch>
        </p:blipFill>
        <p:spPr bwMode="auto">
          <a:xfrm>
            <a:off x="381000" y="-5080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as.org/tcs/weeklyIssues/2004-08-20/news1/art/Mars_dunes_Opportu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858000" y="381000"/>
            <a:ext cx="228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Sand dunes on Mars formed by wind 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2" descr="http://www.awi.de/fileadmin/user_upload/News/Press_Releases/2006/1._Quarter/Glacier2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0"/>
            <a:ext cx="1061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http://www.memorialhall.mass.edu/classroom/curriculum_6th/lesson1/images/LITTLED_FIG_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112713"/>
            <a:ext cx="69342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csd.edu/south/SCIENCE/esci/Glaciers_files/image002.gif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1219200" y="-152400"/>
            <a:ext cx="7105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eople.hofstra.edu/J_B_Bennington/field_trips/caumsett_02/LONG_ISLAND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944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http://graphics8.nytimes.com/images/2008/01/13/nyregion/beach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80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Sunset at Smith Point Beach after severe erosion a"/>
          <p:cNvPicPr>
            <a:picLocks noChangeAspect="1" noChangeArrowheads="1"/>
          </p:cNvPicPr>
          <p:nvPr/>
        </p:nvPicPr>
        <p:blipFill>
          <a:blip r:embed="rId4" cstate="print">
            <a:lum contrast="-4000"/>
          </a:blip>
          <a:srcRect/>
          <a:stretch>
            <a:fillRect/>
          </a:stretch>
        </p:blipFill>
        <p:spPr bwMode="auto">
          <a:xfrm>
            <a:off x="0" y="3370263"/>
            <a:ext cx="46482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800600" y="4684713"/>
            <a:ext cx="403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Beach Erosion at </a:t>
            </a:r>
          </a:p>
          <a:p>
            <a:pPr algn="ctr"/>
            <a:r>
              <a:rPr lang="en-US" sz="2800" b="1">
                <a:latin typeface="Calibri" pitchFamily="34" charset="0"/>
              </a:rPr>
              <a:t>Smith Point Park, 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436</Words>
  <Application>Microsoft Office PowerPoint</Application>
  <PresentationFormat>On-screen Show (4:3)</PresentationFormat>
  <Paragraphs>93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AIM:  After weathering, what processes move the sediment?</vt:lpstr>
      <vt:lpstr>What is Erosion? Erosion is the process by which weathered sediments are transported/carried.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What force is mainly responsible for Erosion?</vt:lpstr>
      <vt:lpstr>What is Deposition? Deposition is the process by which sediment is dropped or settles.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National Geographic Video - Landslides</vt:lpstr>
      <vt:lpstr>Deposition resulting from gravity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</dc:title>
  <dc:creator>Donna</dc:creator>
  <cp:lastModifiedBy>Administrator</cp:lastModifiedBy>
  <cp:revision>9</cp:revision>
  <dcterms:created xsi:type="dcterms:W3CDTF">2011-03-09T23:47:16Z</dcterms:created>
  <dcterms:modified xsi:type="dcterms:W3CDTF">2011-03-15T15:26:50Z</dcterms:modified>
</cp:coreProperties>
</file>