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1" r:id="rId19"/>
    <p:sldId id="262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8D6"/>
    <a:srgbClr val="3654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26DF9-3CE3-4222-8EF5-9A271DAF175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AFB2-8495-47D4-B296-679825D02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66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27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1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30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0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6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90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0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0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81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0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16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4ACA-DB0B-43AC-9F7E-B83803ED97E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B5E9-A54F-48EA-9CD4-9C5524E3A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8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Aim:  </a:t>
            </a:r>
            <a:br>
              <a:rPr lang="en-US" sz="6600" b="1" dirty="0" smtClean="0"/>
            </a:br>
            <a:r>
              <a:rPr lang="en-US" sz="6600" b="1" u="sng" dirty="0" smtClean="0"/>
              <a:t>How can isolines help us understand data?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5918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39688"/>
            <a:ext cx="60198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887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61" y="48491"/>
            <a:ext cx="90963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836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862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2636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16434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69" y="3581400"/>
            <a:ext cx="895293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3569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2233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844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772400" cy="56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964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63656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4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09600"/>
            <a:ext cx="42196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8648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Gradient:  </a:t>
            </a:r>
            <a:r>
              <a:rPr lang="en-US" b="1" u="sng" dirty="0"/>
              <a:t>Change in field value</a:t>
            </a:r>
            <a:br>
              <a:rPr lang="en-US" b="1" u="sng" dirty="0"/>
            </a:br>
            <a:r>
              <a:rPr lang="en-US" b="1" dirty="0"/>
              <a:t>		            distance</a:t>
            </a:r>
            <a:r>
              <a:rPr lang="en-US" b="1" u="sng" dirty="0"/>
              <a:t> </a:t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 </a:t>
            </a:r>
            <a:r>
              <a:rPr lang="en-US" b="1" dirty="0"/>
              <a:t>12</a:t>
            </a:r>
            <a:r>
              <a:rPr lang="en-US" b="1" baseline="30000" dirty="0"/>
              <a:t>o</a:t>
            </a:r>
            <a:r>
              <a:rPr lang="en-US" b="1" dirty="0"/>
              <a:t>C temperature change between two locations </a:t>
            </a:r>
            <a:r>
              <a:rPr lang="en-US" b="1" dirty="0" smtClean="0"/>
              <a:t>that </a:t>
            </a:r>
            <a:r>
              <a:rPr lang="en-US" b="1" dirty="0"/>
              <a:t>are 3 km apart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7467600" cy="1828800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9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709"/>
            <a:ext cx="3505200" cy="3306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Compare the gradient between points A and B to the gradient between points      E and F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5417127" cy="4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1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52600"/>
            <a:ext cx="79248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358139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Cafeteria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35382" y="101542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Kitchen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667000" y="838200"/>
            <a:ext cx="3906982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636" y="122871"/>
            <a:ext cx="224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0 - no smell</a:t>
            </a:r>
          </a:p>
          <a:p>
            <a:r>
              <a:rPr lang="en-US" b="1" dirty="0">
                <a:solidFill>
                  <a:srgbClr val="0070C0"/>
                </a:solidFill>
              </a:rPr>
              <a:t>1 - very slight smell</a:t>
            </a:r>
          </a:p>
          <a:p>
            <a:r>
              <a:rPr lang="en-US" b="1" dirty="0">
                <a:solidFill>
                  <a:srgbClr val="0070C0"/>
                </a:solidFill>
              </a:rPr>
              <a:t>2 - slight smell</a:t>
            </a:r>
          </a:p>
          <a:p>
            <a:r>
              <a:rPr lang="en-US" b="1" dirty="0">
                <a:solidFill>
                  <a:srgbClr val="0070C0"/>
                </a:solidFill>
              </a:rPr>
              <a:t>3 - strong smell</a:t>
            </a:r>
          </a:p>
          <a:p>
            <a:r>
              <a:rPr lang="en-US" b="1" dirty="0">
                <a:solidFill>
                  <a:srgbClr val="0070C0"/>
                </a:solidFill>
              </a:rPr>
              <a:t>4 - very strong smell</a:t>
            </a:r>
          </a:p>
        </p:txBody>
      </p:sp>
    </p:spTree>
    <p:extLst>
      <p:ext uri="{BB962C8B-B14F-4D97-AF65-F5344CB8AC3E}">
        <p14:creationId xmlns:p14="http://schemas.microsoft.com/office/powerpoint/2010/main" xmlns="" val="99220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8986"/>
            <a:ext cx="6781800" cy="52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FF0000"/>
                </a:solidFill>
              </a:rPr>
              <a:t>Contour Interval</a:t>
            </a:r>
            <a:r>
              <a:rPr lang="en-US" b="1" dirty="0">
                <a:solidFill>
                  <a:srgbClr val="FF0000"/>
                </a:solidFill>
              </a:rPr>
              <a:t>:  </a:t>
            </a:r>
            <a:r>
              <a:rPr lang="en-US" b="1" dirty="0"/>
              <a:t>difference between adjacent contour lines (how much lines go up by)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1371600" cy="533400"/>
          </a:xfrm>
          <a:prstGeom prst="rect">
            <a:avLst/>
          </a:prstGeom>
          <a:solidFill>
            <a:srgbClr val="366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8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82" y="3826881"/>
            <a:ext cx="4034101" cy="300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Fields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Field:  </a:t>
            </a:r>
            <a:r>
              <a:rPr lang="en-US" b="1" u="sng" dirty="0"/>
              <a:t>Any area which has measurable value of a given quantity at every point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457200" y="1927071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Field maps can show levels of:</a:t>
            </a:r>
          </a:p>
          <a:p>
            <a:r>
              <a:rPr lang="en-US" sz="3200" b="1" dirty="0"/>
              <a:t>	- </a:t>
            </a:r>
            <a:r>
              <a:rPr lang="en-US" sz="3200" b="1" u="sng" dirty="0"/>
              <a:t>Atmospheric Pressure</a:t>
            </a:r>
          </a:p>
          <a:p>
            <a:r>
              <a:rPr lang="en-US" sz="3200" b="1" dirty="0"/>
              <a:t>	- </a:t>
            </a:r>
            <a:r>
              <a:rPr lang="en-US" sz="3200" b="1" u="sng" dirty="0"/>
              <a:t>Temperature</a:t>
            </a:r>
          </a:p>
          <a:p>
            <a:r>
              <a:rPr lang="en-US" sz="3200" b="1" dirty="0"/>
              <a:t>	- </a:t>
            </a:r>
            <a:r>
              <a:rPr lang="en-US" sz="3200" b="1" u="sng" dirty="0"/>
              <a:t>Elevation</a:t>
            </a:r>
          </a:p>
          <a:p>
            <a:r>
              <a:rPr lang="en-US" sz="3200" b="1" dirty="0"/>
              <a:t>	- </a:t>
            </a:r>
            <a:r>
              <a:rPr lang="en-US" sz="3200" b="1" u="sng" dirty="0"/>
              <a:t>Pollutants</a:t>
            </a:r>
            <a:endParaRPr lang="en-US" sz="3200" u="sng" dirty="0"/>
          </a:p>
        </p:txBody>
      </p:sp>
      <p:pic>
        <p:nvPicPr>
          <p:cNvPr id="5" name="Picture 2" descr="US: Current Tempera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048000"/>
            <a:ext cx="52578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39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52242"/>
            <a:ext cx="5375564" cy="290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164" y="297873"/>
            <a:ext cx="3886200" cy="432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Isolines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/>
              <a:t>are lines that connect points of equal value.</a:t>
            </a:r>
            <a:endParaRPr lang="en-US" b="1" u="sng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28725"/>
            <a:ext cx="523256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8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Rules for Drawing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</a:rPr>
              <a:t>Isolines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123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1. </a:t>
            </a:r>
            <a:r>
              <a:rPr lang="en-US" b="1" u="sng" dirty="0" err="1">
                <a:latin typeface="+mj-lt"/>
              </a:rPr>
              <a:t>Isolines</a:t>
            </a:r>
            <a:r>
              <a:rPr lang="en-US" b="1" u="sng" dirty="0">
                <a:latin typeface="+mj-lt"/>
              </a:rPr>
              <a:t> connect points of equal value.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484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15</a:t>
            </a:r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95400" y="3352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5</a:t>
            </a:r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8768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5</a:t>
            </a:r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5814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15</a:t>
            </a:r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057400" y="449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276600" y="3657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105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477000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1447800" y="3581400"/>
            <a:ext cx="6172200" cy="1384300"/>
          </a:xfrm>
          <a:custGeom>
            <a:avLst/>
            <a:gdLst>
              <a:gd name="T0" fmla="*/ 0 w 3888"/>
              <a:gd name="T1" fmla="*/ 864 h 872"/>
              <a:gd name="T2" fmla="*/ 480 w 3888"/>
              <a:gd name="T3" fmla="*/ 768 h 872"/>
              <a:gd name="T4" fmla="*/ 1248 w 3888"/>
              <a:gd name="T5" fmla="*/ 240 h 872"/>
              <a:gd name="T6" fmla="*/ 2400 w 3888"/>
              <a:gd name="T7" fmla="*/ 480 h 872"/>
              <a:gd name="T8" fmla="*/ 3264 w 3888"/>
              <a:gd name="T9" fmla="*/ 144 h 872"/>
              <a:gd name="T10" fmla="*/ 3888 w 3888"/>
              <a:gd name="T11" fmla="*/ 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88" h="872">
                <a:moveTo>
                  <a:pt x="0" y="864"/>
                </a:moveTo>
                <a:cubicBezTo>
                  <a:pt x="136" y="868"/>
                  <a:pt x="272" y="872"/>
                  <a:pt x="480" y="768"/>
                </a:cubicBezTo>
                <a:cubicBezTo>
                  <a:pt x="688" y="664"/>
                  <a:pt x="928" y="288"/>
                  <a:pt x="1248" y="240"/>
                </a:cubicBezTo>
                <a:cubicBezTo>
                  <a:pt x="1568" y="192"/>
                  <a:pt x="2064" y="496"/>
                  <a:pt x="2400" y="480"/>
                </a:cubicBezTo>
                <a:cubicBezTo>
                  <a:pt x="2736" y="464"/>
                  <a:pt x="3016" y="224"/>
                  <a:pt x="3264" y="144"/>
                </a:cubicBezTo>
                <a:cubicBezTo>
                  <a:pt x="3512" y="64"/>
                  <a:pt x="3700" y="32"/>
                  <a:pt x="3888" y="0"/>
                </a:cubicBezTo>
              </a:path>
            </a:pathLst>
          </a:custGeom>
          <a:noFill/>
          <a:ln w="57150" cmpd="sng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8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715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+mj-lt"/>
              </a:rPr>
              <a:t>2. </a:t>
            </a:r>
            <a:r>
              <a:rPr lang="en-US" b="1" u="sng" dirty="0" err="1">
                <a:latin typeface="+mj-lt"/>
              </a:rPr>
              <a:t>Isolines</a:t>
            </a:r>
            <a:r>
              <a:rPr lang="en-US" b="1" u="sng" dirty="0">
                <a:latin typeface="+mj-lt"/>
              </a:rPr>
              <a:t> are gentle, curving lines- no sharp corners.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2484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15</a:t>
            </a:r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295400" y="3352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5</a:t>
            </a: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768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5</a:t>
            </a:r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814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15</a:t>
            </a:r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057400" y="449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276600" y="3657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105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477000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10</a:t>
            </a:r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2209800" y="3657600"/>
            <a:ext cx="4572000" cy="1066800"/>
          </a:xfrm>
          <a:custGeom>
            <a:avLst/>
            <a:gdLst>
              <a:gd name="T0" fmla="*/ 0 w 2880"/>
              <a:gd name="T1" fmla="*/ 672 h 672"/>
              <a:gd name="T2" fmla="*/ 816 w 2880"/>
              <a:gd name="T3" fmla="*/ 96 h 672"/>
              <a:gd name="T4" fmla="*/ 1968 w 2880"/>
              <a:gd name="T5" fmla="*/ 384 h 672"/>
              <a:gd name="T6" fmla="*/ 2880 w 28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0" h="672">
                <a:moveTo>
                  <a:pt x="0" y="672"/>
                </a:moveTo>
                <a:lnTo>
                  <a:pt x="816" y="96"/>
                </a:lnTo>
                <a:lnTo>
                  <a:pt x="1968" y="384"/>
                </a:lnTo>
                <a:lnTo>
                  <a:pt x="2880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Rules for Drawing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</a:rPr>
              <a:t>Isolines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1247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0650"/>
            <a:ext cx="7772400" cy="1657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3. </a:t>
            </a:r>
            <a:r>
              <a:rPr lang="en-US" b="1" dirty="0" err="1">
                <a:latin typeface="+mj-lt"/>
              </a:rPr>
              <a:t>Isolines</a:t>
            </a:r>
            <a:r>
              <a:rPr lang="en-US" b="1" dirty="0">
                <a:latin typeface="+mj-lt"/>
              </a:rPr>
              <a:t> are always closed curves even though the map might only show part of it.</a:t>
            </a:r>
          </a:p>
        </p:txBody>
      </p:sp>
      <p:pic>
        <p:nvPicPr>
          <p:cNvPr id="37892" name="Picture 4" descr="ISO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724400" cy="38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Rules for Drawing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</a:rPr>
              <a:t>Isolines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454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6850"/>
            <a:ext cx="7772400" cy="2190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4. </a:t>
            </a:r>
            <a:r>
              <a:rPr lang="en-US" b="1" u="sng" dirty="0">
                <a:latin typeface="+mj-lt"/>
              </a:rPr>
              <a:t>Isolines NEVER </a:t>
            </a:r>
            <a:r>
              <a:rPr lang="en-US" b="1" u="sng" dirty="0" smtClean="0">
                <a:latin typeface="+mj-lt"/>
              </a:rPr>
              <a:t>cross!!</a:t>
            </a:r>
            <a:r>
              <a:rPr lang="en-US" b="1" dirty="0" smtClean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This </a:t>
            </a:r>
            <a:r>
              <a:rPr lang="en-US" b="1" dirty="0">
                <a:latin typeface="+mj-lt"/>
              </a:rPr>
              <a:t>would mean that one point has two different values.  Ex: one spot has two temperatures?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828800" y="4114800"/>
            <a:ext cx="6400800" cy="1993900"/>
          </a:xfrm>
          <a:custGeom>
            <a:avLst/>
            <a:gdLst>
              <a:gd name="T0" fmla="*/ 0 w 4032"/>
              <a:gd name="T1" fmla="*/ 0 h 1256"/>
              <a:gd name="T2" fmla="*/ 1056 w 4032"/>
              <a:gd name="T3" fmla="*/ 384 h 1256"/>
              <a:gd name="T4" fmla="*/ 960 w 4032"/>
              <a:gd name="T5" fmla="*/ 912 h 1256"/>
              <a:gd name="T6" fmla="*/ 2256 w 4032"/>
              <a:gd name="T7" fmla="*/ 1248 h 1256"/>
              <a:gd name="T8" fmla="*/ 3312 w 4032"/>
              <a:gd name="T9" fmla="*/ 960 h 1256"/>
              <a:gd name="T10" fmla="*/ 4032 w 4032"/>
              <a:gd name="T11" fmla="*/ 192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256">
                <a:moveTo>
                  <a:pt x="0" y="0"/>
                </a:moveTo>
                <a:cubicBezTo>
                  <a:pt x="448" y="116"/>
                  <a:pt x="896" y="232"/>
                  <a:pt x="1056" y="384"/>
                </a:cubicBezTo>
                <a:cubicBezTo>
                  <a:pt x="1216" y="536"/>
                  <a:pt x="760" y="768"/>
                  <a:pt x="960" y="912"/>
                </a:cubicBezTo>
                <a:cubicBezTo>
                  <a:pt x="1160" y="1056"/>
                  <a:pt x="1864" y="1240"/>
                  <a:pt x="2256" y="1248"/>
                </a:cubicBezTo>
                <a:cubicBezTo>
                  <a:pt x="2648" y="1256"/>
                  <a:pt x="3016" y="1136"/>
                  <a:pt x="3312" y="960"/>
                </a:cubicBezTo>
                <a:cubicBezTo>
                  <a:pt x="3608" y="784"/>
                  <a:pt x="3820" y="488"/>
                  <a:pt x="4032" y="19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1828800" y="4724400"/>
            <a:ext cx="6629400" cy="1016000"/>
          </a:xfrm>
          <a:custGeom>
            <a:avLst/>
            <a:gdLst>
              <a:gd name="T0" fmla="*/ 0 w 4176"/>
              <a:gd name="T1" fmla="*/ 0 h 640"/>
              <a:gd name="T2" fmla="*/ 528 w 4176"/>
              <a:gd name="T3" fmla="*/ 96 h 640"/>
              <a:gd name="T4" fmla="*/ 864 w 4176"/>
              <a:gd name="T5" fmla="*/ 384 h 640"/>
              <a:gd name="T6" fmla="*/ 1296 w 4176"/>
              <a:gd name="T7" fmla="*/ 432 h 640"/>
              <a:gd name="T8" fmla="*/ 2400 w 4176"/>
              <a:gd name="T9" fmla="*/ 624 h 640"/>
              <a:gd name="T10" fmla="*/ 3072 w 4176"/>
              <a:gd name="T11" fmla="*/ 336 h 640"/>
              <a:gd name="T12" fmla="*/ 3840 w 4176"/>
              <a:gd name="T13" fmla="*/ 336 h 640"/>
              <a:gd name="T14" fmla="*/ 4176 w 4176"/>
              <a:gd name="T15" fmla="*/ 33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76" h="640">
                <a:moveTo>
                  <a:pt x="0" y="0"/>
                </a:moveTo>
                <a:cubicBezTo>
                  <a:pt x="192" y="16"/>
                  <a:pt x="384" y="32"/>
                  <a:pt x="528" y="96"/>
                </a:cubicBezTo>
                <a:cubicBezTo>
                  <a:pt x="672" y="160"/>
                  <a:pt x="736" y="328"/>
                  <a:pt x="864" y="384"/>
                </a:cubicBezTo>
                <a:cubicBezTo>
                  <a:pt x="992" y="440"/>
                  <a:pt x="1040" y="392"/>
                  <a:pt x="1296" y="432"/>
                </a:cubicBezTo>
                <a:cubicBezTo>
                  <a:pt x="1552" y="472"/>
                  <a:pt x="2104" y="640"/>
                  <a:pt x="2400" y="624"/>
                </a:cubicBezTo>
                <a:cubicBezTo>
                  <a:pt x="2696" y="608"/>
                  <a:pt x="2832" y="384"/>
                  <a:pt x="3072" y="336"/>
                </a:cubicBezTo>
                <a:cubicBezTo>
                  <a:pt x="3312" y="288"/>
                  <a:pt x="3656" y="336"/>
                  <a:pt x="3840" y="336"/>
                </a:cubicBezTo>
                <a:cubicBezTo>
                  <a:pt x="4024" y="336"/>
                  <a:pt x="4100" y="336"/>
                  <a:pt x="4176" y="336"/>
                </a:cubicBezTo>
              </a:path>
            </a:pathLst>
          </a:custGeom>
          <a:noFill/>
          <a:ln w="3492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3543300" y="4000500"/>
            <a:ext cx="4114800" cy="1422400"/>
          </a:xfrm>
          <a:custGeom>
            <a:avLst/>
            <a:gdLst>
              <a:gd name="T0" fmla="*/ 24 w 2592"/>
              <a:gd name="T1" fmla="*/ 72 h 896"/>
              <a:gd name="T2" fmla="*/ 72 w 2592"/>
              <a:gd name="T3" fmla="*/ 72 h 896"/>
              <a:gd name="T4" fmla="*/ 456 w 2592"/>
              <a:gd name="T5" fmla="*/ 504 h 896"/>
              <a:gd name="T6" fmla="*/ 600 w 2592"/>
              <a:gd name="T7" fmla="*/ 744 h 896"/>
              <a:gd name="T8" fmla="*/ 1320 w 2592"/>
              <a:gd name="T9" fmla="*/ 888 h 896"/>
              <a:gd name="T10" fmla="*/ 2136 w 2592"/>
              <a:gd name="T11" fmla="*/ 696 h 896"/>
              <a:gd name="T12" fmla="*/ 2520 w 2592"/>
              <a:gd name="T13" fmla="*/ 456 h 896"/>
              <a:gd name="T14" fmla="*/ 2568 w 2592"/>
              <a:gd name="T15" fmla="*/ 12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92" h="896">
                <a:moveTo>
                  <a:pt x="24" y="72"/>
                </a:moveTo>
                <a:cubicBezTo>
                  <a:pt x="12" y="36"/>
                  <a:pt x="0" y="0"/>
                  <a:pt x="72" y="72"/>
                </a:cubicBezTo>
                <a:cubicBezTo>
                  <a:pt x="144" y="144"/>
                  <a:pt x="368" y="392"/>
                  <a:pt x="456" y="504"/>
                </a:cubicBezTo>
                <a:cubicBezTo>
                  <a:pt x="544" y="616"/>
                  <a:pt x="456" y="680"/>
                  <a:pt x="600" y="744"/>
                </a:cubicBezTo>
                <a:cubicBezTo>
                  <a:pt x="744" y="808"/>
                  <a:pt x="1064" y="896"/>
                  <a:pt x="1320" y="888"/>
                </a:cubicBezTo>
                <a:cubicBezTo>
                  <a:pt x="1576" y="880"/>
                  <a:pt x="1936" y="768"/>
                  <a:pt x="2136" y="696"/>
                </a:cubicBezTo>
                <a:cubicBezTo>
                  <a:pt x="2336" y="624"/>
                  <a:pt x="2448" y="552"/>
                  <a:pt x="2520" y="456"/>
                </a:cubicBezTo>
                <a:cubicBezTo>
                  <a:pt x="2592" y="360"/>
                  <a:pt x="2580" y="240"/>
                  <a:pt x="2568" y="12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4724400" y="3962400"/>
            <a:ext cx="1905000" cy="939800"/>
          </a:xfrm>
          <a:custGeom>
            <a:avLst/>
            <a:gdLst>
              <a:gd name="T0" fmla="*/ 0 w 1200"/>
              <a:gd name="T1" fmla="*/ 48 h 592"/>
              <a:gd name="T2" fmla="*/ 288 w 1200"/>
              <a:gd name="T3" fmla="*/ 480 h 592"/>
              <a:gd name="T4" fmla="*/ 912 w 1200"/>
              <a:gd name="T5" fmla="*/ 528 h 592"/>
              <a:gd name="T6" fmla="*/ 1152 w 1200"/>
              <a:gd name="T7" fmla="*/ 96 h 592"/>
              <a:gd name="T8" fmla="*/ 1200 w 1200"/>
              <a:gd name="T9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" h="592">
                <a:moveTo>
                  <a:pt x="0" y="48"/>
                </a:moveTo>
                <a:cubicBezTo>
                  <a:pt x="68" y="224"/>
                  <a:pt x="136" y="400"/>
                  <a:pt x="288" y="480"/>
                </a:cubicBezTo>
                <a:cubicBezTo>
                  <a:pt x="440" y="560"/>
                  <a:pt x="768" y="592"/>
                  <a:pt x="912" y="528"/>
                </a:cubicBezTo>
                <a:cubicBezTo>
                  <a:pt x="1056" y="464"/>
                  <a:pt x="1104" y="184"/>
                  <a:pt x="1152" y="96"/>
                </a:cubicBezTo>
                <a:cubicBezTo>
                  <a:pt x="1200" y="8"/>
                  <a:pt x="1200" y="4"/>
                  <a:pt x="120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1752600" y="5334000"/>
            <a:ext cx="6934200" cy="1270000"/>
          </a:xfrm>
          <a:custGeom>
            <a:avLst/>
            <a:gdLst>
              <a:gd name="T0" fmla="*/ 0 w 4368"/>
              <a:gd name="T1" fmla="*/ 0 h 800"/>
              <a:gd name="T2" fmla="*/ 528 w 4368"/>
              <a:gd name="T3" fmla="*/ 192 h 800"/>
              <a:gd name="T4" fmla="*/ 672 w 4368"/>
              <a:gd name="T5" fmla="*/ 576 h 800"/>
              <a:gd name="T6" fmla="*/ 1536 w 4368"/>
              <a:gd name="T7" fmla="*/ 768 h 800"/>
              <a:gd name="T8" fmla="*/ 2928 w 4368"/>
              <a:gd name="T9" fmla="*/ 720 h 800"/>
              <a:gd name="T10" fmla="*/ 3840 w 4368"/>
              <a:gd name="T11" fmla="*/ 288 h 800"/>
              <a:gd name="T12" fmla="*/ 4368 w 4368"/>
              <a:gd name="T13" fmla="*/ 48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800">
                <a:moveTo>
                  <a:pt x="0" y="0"/>
                </a:moveTo>
                <a:cubicBezTo>
                  <a:pt x="208" y="48"/>
                  <a:pt x="416" y="96"/>
                  <a:pt x="528" y="192"/>
                </a:cubicBezTo>
                <a:cubicBezTo>
                  <a:pt x="640" y="288"/>
                  <a:pt x="504" y="480"/>
                  <a:pt x="672" y="576"/>
                </a:cubicBezTo>
                <a:cubicBezTo>
                  <a:pt x="840" y="672"/>
                  <a:pt x="1160" y="744"/>
                  <a:pt x="1536" y="768"/>
                </a:cubicBezTo>
                <a:cubicBezTo>
                  <a:pt x="1912" y="792"/>
                  <a:pt x="2544" y="800"/>
                  <a:pt x="2928" y="720"/>
                </a:cubicBezTo>
                <a:cubicBezTo>
                  <a:pt x="3312" y="640"/>
                  <a:pt x="3600" y="400"/>
                  <a:pt x="3840" y="288"/>
                </a:cubicBezTo>
                <a:cubicBezTo>
                  <a:pt x="4080" y="176"/>
                  <a:pt x="4224" y="112"/>
                  <a:pt x="4368" y="4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371600" y="533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20°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3716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30 °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3716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40 °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48000" y="3962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50 °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343400" y="3886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60 °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724400" y="4724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X</a:t>
            </a:r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2004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Y</a:t>
            </a:r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0" y="548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ym typeface="CommonBullets" pitchFamily="34" charset="2"/>
              </a:rPr>
              <a:t>Z</a:t>
            </a:r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Rules for Drawing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</a:rPr>
              <a:t>Isolines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93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756" y="-533400"/>
            <a:ext cx="6448644" cy="77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49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230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Aim:   How can isolines help us understand data?</vt:lpstr>
      <vt:lpstr>Slide 2</vt:lpstr>
      <vt:lpstr>Fields</vt:lpstr>
      <vt:lpstr>Slide 4</vt:lpstr>
      <vt:lpstr>Rules for Drawing Isolines:</vt:lpstr>
      <vt:lpstr>Rules for Drawing Isolines:</vt:lpstr>
      <vt:lpstr>Rules for Drawing Isolines:</vt:lpstr>
      <vt:lpstr>Rules for Drawing Isolines: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Gradient:  Change in field value               distance   Example:  12oC temperature change between two locations that are 3 km apart</vt:lpstr>
      <vt:lpstr>Compare the gradient between points A and B to the gradient between points      E and F</vt:lpstr>
      <vt:lpstr>Contour Interval:  difference between adjacent contour lines (how much lines go up by)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4:   Fields</dc:title>
  <dc:creator>Mike</dc:creator>
  <cp:lastModifiedBy>Administrator</cp:lastModifiedBy>
  <cp:revision>29</cp:revision>
  <cp:lastPrinted>2010-10-12T01:30:05Z</cp:lastPrinted>
  <dcterms:created xsi:type="dcterms:W3CDTF">2010-10-11T01:32:29Z</dcterms:created>
  <dcterms:modified xsi:type="dcterms:W3CDTF">2011-10-27T13:08:22Z</dcterms:modified>
</cp:coreProperties>
</file>