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4" r:id="rId8"/>
    <p:sldId id="259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0DDE-DB6B-421F-BBD4-FEDDA3674A87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85BA-963C-47A8-9B64-0FE5E0EE5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gravity-and-orbit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533400"/>
            <a:ext cx="1023112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9775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AIM:  </a:t>
            </a:r>
            <a:b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6000" u="sng" dirty="0" smtClean="0">
                <a:solidFill>
                  <a:schemeClr val="bg1"/>
                </a:solidFill>
                <a:latin typeface="Impact" pitchFamily="34" charset="0"/>
              </a:rPr>
              <a:t>How does gravity affect the movement of planets?</a:t>
            </a:r>
            <a:endParaRPr lang="en-US" sz="60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:\8H Earth Science\Unit 5 - Astronomy\high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4834757" cy="6858000"/>
          </a:xfrm>
          <a:prstGeom prst="rect">
            <a:avLst/>
          </a:prstGeom>
          <a:noFill/>
        </p:spPr>
      </p:pic>
      <p:pic>
        <p:nvPicPr>
          <p:cNvPr id="5" name="Picture 3" descr="G:\8H Earth Science\Unit 5 - Astronomy\low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953000" cy="689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381000"/>
            <a:ext cx="9364371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de06a_4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93040"/>
            <a:ext cx="6934200" cy="5085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Why does Earth have Tides?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3962400" cy="5867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Tides are a result of </a:t>
            </a:r>
            <a:r>
              <a:rPr lang="en-US" sz="2800" b="1" u="sng" dirty="0" smtClean="0"/>
              <a:t>the gravitational attraction between the Earth, the Moon, and the Sun.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The Moon has the greatest effect because </a:t>
            </a:r>
            <a:r>
              <a:rPr lang="en-US" sz="2800" b="1" u="sng" dirty="0" smtClean="0"/>
              <a:t>it is about 400 times closer to us than the Sun.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98" y="1752600"/>
            <a:ext cx="873450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57799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As Earth rotates, the low and high tides follow the alignment of Earth and the moon. </a:t>
            </a:r>
            <a:endParaRPr lang="en-US" sz="2800" b="1" u="sng" dirty="0" smtClean="0"/>
          </a:p>
          <a:p>
            <a:pPr>
              <a:buNone/>
            </a:pPr>
            <a:endParaRPr lang="en-US" sz="1600" b="1" dirty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time between two high (or two low) tides is ideally about </a:t>
            </a:r>
            <a:r>
              <a:rPr lang="en-US" sz="2800" b="1" u="sng" dirty="0" smtClean="0"/>
              <a:t>12 </a:t>
            </a:r>
            <a:r>
              <a:rPr lang="en-US" sz="2800" b="1" u="sng" dirty="0"/>
              <a:t>hours and 25 minutes</a:t>
            </a:r>
            <a:r>
              <a:rPr lang="en-US" sz="2800" b="1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Impact" pitchFamily="34" charset="0"/>
              </a:rPr>
              <a:t>Gravity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r>
              <a:rPr lang="en-US" b="1" dirty="0" smtClean="0"/>
              <a:t>Gravity:  </a:t>
            </a:r>
            <a:r>
              <a:rPr lang="en-US" b="1" u="sng" dirty="0" smtClean="0"/>
              <a:t>the force of attraction between objects that can act across great distances.</a:t>
            </a:r>
          </a:p>
          <a:p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334000" cy="436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/>
              <a:t>The Sun’s gravity </a:t>
            </a:r>
            <a:r>
              <a:rPr lang="en-US" b="1" u="sng" dirty="0" smtClean="0"/>
              <a:t>keeps the planets in their orbits around it.</a:t>
            </a:r>
          </a:p>
          <a:p>
            <a:r>
              <a:rPr lang="en-US" sz="3200" b="1" dirty="0" smtClean="0"/>
              <a:t>The Earth’s gravity </a:t>
            </a:r>
            <a:r>
              <a:rPr lang="en-US" sz="3200" b="1" u="sng" dirty="0" smtClean="0"/>
              <a:t>keeps the Moon in its orbit.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7876"/>
            <a:ext cx="9144000" cy="45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11452"/>
            <a:ext cx="6705600" cy="51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/>
              <a:t>The gravitational attraction between two objects depends on two things: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u="sng" dirty="0" smtClean="0"/>
              <a:t>Distance between objects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b="1" u="sng" dirty="0" smtClean="0"/>
              <a:t>Mass of the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339"/>
            <a:ext cx="9144000" cy="539866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British mathematician, </a:t>
            </a:r>
            <a:r>
              <a:rPr lang="en-US" b="1" u="sng" dirty="0" smtClean="0">
                <a:solidFill>
                  <a:srgbClr val="0070C0"/>
                </a:solidFill>
                <a:latin typeface="Calibri" pitchFamily="34" charset="0"/>
              </a:rPr>
              <a:t>Isaac Newton</a:t>
            </a:r>
            <a:r>
              <a:rPr lang="en-US" b="1" dirty="0" smtClean="0">
                <a:latin typeface="Calibri" pitchFamily="34" charset="0"/>
              </a:rPr>
              <a:t>,                            explained how </a:t>
            </a:r>
            <a:r>
              <a:rPr lang="en-US" b="1" u="sng" dirty="0" smtClean="0">
                <a:latin typeface="Calibri" pitchFamily="34" charset="0"/>
              </a:rPr>
              <a:t>gravitational forces</a:t>
            </a:r>
            <a:r>
              <a:rPr lang="en-US" b="1" dirty="0" smtClean="0">
                <a:latin typeface="Calibri" pitchFamily="34" charset="0"/>
              </a:rPr>
              <a:t> and                                 </a:t>
            </a:r>
            <a:r>
              <a:rPr lang="en-US" b="1" u="sng" dirty="0" smtClean="0">
                <a:latin typeface="Calibri" pitchFamily="34" charset="0"/>
              </a:rPr>
              <a:t>inertia</a:t>
            </a:r>
            <a:r>
              <a:rPr lang="en-US" b="1" dirty="0" smtClean="0">
                <a:latin typeface="Calibri" pitchFamily="34" charset="0"/>
              </a:rPr>
              <a:t> interact to produce orbital motion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  <a:p>
            <a:pPr marL="971550" lvl="1" indent="-514350">
              <a:buAutoNum type="arabicPeriod"/>
            </a:pP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Universal 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Law of 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Gravitation: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1371600" lvl="2" indent="-514350"/>
            <a:r>
              <a:rPr lang="en-US" sz="3200" b="1" dirty="0" smtClean="0">
                <a:latin typeface="Calibri" pitchFamily="34" charset="0"/>
              </a:rPr>
              <a:t>As the </a:t>
            </a:r>
            <a:r>
              <a:rPr lang="en-US" sz="3200" b="1" u="sng" dirty="0" smtClean="0">
                <a:latin typeface="Calibri" pitchFamily="34" charset="0"/>
              </a:rPr>
              <a:t>mass </a:t>
            </a:r>
            <a:r>
              <a:rPr lang="en-US" sz="3200" b="1" dirty="0" smtClean="0">
                <a:latin typeface="Calibri" pitchFamily="34" charset="0"/>
              </a:rPr>
              <a:t>of objects increases, gravitational attraction </a:t>
            </a:r>
            <a:r>
              <a:rPr lang="en-US" sz="3200" b="1" u="sng" dirty="0" smtClean="0">
                <a:latin typeface="Calibri" pitchFamily="34" charset="0"/>
              </a:rPr>
              <a:t>INCREASES.</a:t>
            </a:r>
          </a:p>
          <a:p>
            <a:pPr marL="1371600" lvl="2" indent="-514350"/>
            <a:r>
              <a:rPr lang="en-US" sz="3200" b="1" dirty="0" smtClean="0">
                <a:latin typeface="Calibri" pitchFamily="34" charset="0"/>
              </a:rPr>
              <a:t>As the </a:t>
            </a:r>
            <a:r>
              <a:rPr lang="en-US" sz="3200" b="1" u="sng" dirty="0" smtClean="0">
                <a:latin typeface="Calibri" pitchFamily="34" charset="0"/>
              </a:rPr>
              <a:t>distance</a:t>
            </a:r>
            <a:r>
              <a:rPr lang="en-US" sz="3200" b="1" dirty="0" smtClean="0">
                <a:latin typeface="Calibri" pitchFamily="34" charset="0"/>
              </a:rPr>
              <a:t> between two objects increases, gravitational attraction </a:t>
            </a:r>
            <a:r>
              <a:rPr lang="en-US" sz="3200" b="1" u="sng" dirty="0" smtClean="0">
                <a:latin typeface="Calibri" pitchFamily="34" charset="0"/>
              </a:rPr>
              <a:t>DECREASES.</a:t>
            </a:r>
            <a:endParaRPr lang="en-US" sz="3200" b="1" u="sng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38199"/>
            <a:ext cx="1752656" cy="158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Impact" pitchFamily="34" charset="0"/>
              </a:rPr>
              <a:t>Why don’t planets just fall into the Sun?</a:t>
            </a:r>
            <a:endParaRPr lang="en-US" sz="48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3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24167"/>
            <a:ext cx="5486400" cy="483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Newton’s first law of motion</a:t>
            </a:r>
            <a:r>
              <a:rPr lang="en-US" sz="2800" b="1" dirty="0" smtClean="0"/>
              <a:t>:  An object at rest will stay at rest, </a:t>
            </a:r>
            <a:r>
              <a:rPr lang="en-US" sz="2800" b="1" u="sng" dirty="0" smtClean="0"/>
              <a:t>and an object in motion will stay in motion, unless something acts on it to change that motion.</a:t>
            </a:r>
          </a:p>
          <a:p>
            <a:pPr marL="914400" lvl="1" indent="-514350"/>
            <a:r>
              <a:rPr lang="en-US" b="1" u="sng" dirty="0" smtClean="0"/>
              <a:t>Inertia</a:t>
            </a:r>
            <a:r>
              <a:rPr lang="en-US" b="1" dirty="0" smtClean="0"/>
              <a:t>:  the tendency of an object to remain in motion along the same, straight path.</a:t>
            </a:r>
          </a:p>
          <a:p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7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Animation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85800"/>
            <a:ext cx="6019800" cy="56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35939"/>
            <a:ext cx="8915400" cy="2122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omic Sans MS" pitchFamily="66" charset="0"/>
              </a:rPr>
              <a:t>As mass of two objects increases, the gravitational force between them ________.</a:t>
            </a:r>
          </a:p>
          <a:p>
            <a:pPr marL="0" indent="0"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omic Sans MS" pitchFamily="66" charset="0"/>
              </a:rPr>
              <a:t>As the distance between two objects increases, the gravitational force between them _________.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0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.co.uk/siteimages/Hydrographic/RichmondLWExampl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096245" cy="56060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How does gravity cause tides?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Tides</a:t>
            </a:r>
            <a:r>
              <a:rPr lang="en-US" b="1" dirty="0" smtClean="0"/>
              <a:t>:  </a:t>
            </a:r>
            <a:r>
              <a:rPr lang="en-US" b="1" u="sng" dirty="0" smtClean="0"/>
              <a:t>the cyclic rise and fall of ocean waters.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Local Tides for Kings Point, NY</a:t>
            </a:r>
            <a:endParaRPr lang="en-US" sz="4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300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AIM:   How does gravity affect the movement of planets?</vt:lpstr>
      <vt:lpstr>Gravity</vt:lpstr>
      <vt:lpstr>Slide 3</vt:lpstr>
      <vt:lpstr>Slide 4</vt:lpstr>
      <vt:lpstr>Why don’t planets just fall into the Sun?</vt:lpstr>
      <vt:lpstr>Slide 6</vt:lpstr>
      <vt:lpstr>Slide 7</vt:lpstr>
      <vt:lpstr>How does gravity cause tides?</vt:lpstr>
      <vt:lpstr>Local Tides for Kings Point, NY</vt:lpstr>
      <vt:lpstr>Slide 10</vt:lpstr>
      <vt:lpstr>Slide 11</vt:lpstr>
      <vt:lpstr>Why does Earth have Tides?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 How does gravity affect  Earth’s movement?</dc:title>
  <dc:creator>Donna</dc:creator>
  <cp:lastModifiedBy>Administrator</cp:lastModifiedBy>
  <cp:revision>7</cp:revision>
  <dcterms:created xsi:type="dcterms:W3CDTF">2007-11-24T07:16:22Z</dcterms:created>
  <dcterms:modified xsi:type="dcterms:W3CDTF">2011-12-01T20:30:20Z</dcterms:modified>
</cp:coreProperties>
</file>