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65" r:id="rId4"/>
    <p:sldId id="267" r:id="rId5"/>
    <p:sldId id="266" r:id="rId6"/>
    <p:sldId id="259" r:id="rId7"/>
    <p:sldId id="261" r:id="rId8"/>
    <p:sldId id="260" r:id="rId9"/>
    <p:sldId id="263" r:id="rId10"/>
    <p:sldId id="264" r:id="rId11"/>
    <p:sldId id="268" r:id="rId12"/>
    <p:sldId id="269" r:id="rId13"/>
    <p:sldId id="271" r:id="rId14"/>
    <p:sldId id="272" r:id="rId15"/>
    <p:sldId id="309" r:id="rId16"/>
    <p:sldId id="273" r:id="rId17"/>
    <p:sldId id="276" r:id="rId18"/>
    <p:sldId id="278" r:id="rId19"/>
    <p:sldId id="279" r:id="rId20"/>
    <p:sldId id="274" r:id="rId21"/>
    <p:sldId id="277" r:id="rId22"/>
    <p:sldId id="275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7" r:id="rId32"/>
    <p:sldId id="289" r:id="rId33"/>
    <p:sldId id="291" r:id="rId34"/>
    <p:sldId id="292" r:id="rId35"/>
    <p:sldId id="290" r:id="rId36"/>
    <p:sldId id="294" r:id="rId37"/>
    <p:sldId id="295" r:id="rId38"/>
    <p:sldId id="296" r:id="rId39"/>
    <p:sldId id="298" r:id="rId40"/>
    <p:sldId id="299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270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E10B7-82F0-44B2-ADAE-B5C950D18CF3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8F410-7808-4520-A2E4-CA3FD50A3C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6334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shortwave</a:t>
            </a:r>
            <a:r>
              <a:rPr lang="en-US" baseline="0" dirty="0" smtClean="0"/>
              <a:t> radiation absorbed by atmosphere.</a:t>
            </a:r>
            <a:endParaRPr lang="en-US" dirty="0" smtClean="0"/>
          </a:p>
          <a:p>
            <a:r>
              <a:rPr lang="en-US" baseline="0" dirty="0" smtClean="0"/>
              <a:t>Much o-zone reduced by human activities (chlorine and fluorine).  Occurs near Earth’s poles.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700BA-EC83-47E2-9F0E-32150C53BB7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4765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6AD7EE-7E2A-4F33-9700-1FBD4A58563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Abs humidity: grams/m3</a:t>
            </a:r>
          </a:p>
          <a:p>
            <a:r>
              <a:rPr lang="en-US" dirty="0" smtClean="0"/>
              <a:t>Relative Humidity: expressed as a PERCENT;</a:t>
            </a:r>
            <a:r>
              <a:rPr lang="en-US" baseline="0" dirty="0" smtClean="0"/>
              <a:t> at 100%, its full and cant hold anymore (SATURATED)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9FC94-4F19-4FDD-AE3C-057634D6B94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385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9FC94-4F19-4FDD-AE3C-057634D6B94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3859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29F685-2D54-42F8-9473-A8312294C6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C5514B-0D4D-4067-BEA1-DD3CE3FBB941}" type="slidenum">
              <a:rPr lang="en-US"/>
              <a:pPr/>
              <a:t>41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0887-3635-4300-ADB3-F810151243BD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0887-3635-4300-ADB3-F810151243BD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70887-3635-4300-ADB3-F810151243BD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D53307-A00F-4580-9A1D-0CB1368024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F8E-F3A8-4849-9AB7-DBEEF423A67A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EBD1-76FF-413A-9A1A-FF304444C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F8E-F3A8-4849-9AB7-DBEEF423A67A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EBD1-76FF-413A-9A1A-FF304444C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F8E-F3A8-4849-9AB7-DBEEF423A67A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EBD1-76FF-413A-9A1A-FF304444C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F8E-F3A8-4849-9AB7-DBEEF423A67A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EBD1-76FF-413A-9A1A-FF304444C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F8E-F3A8-4849-9AB7-DBEEF423A67A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EBD1-76FF-413A-9A1A-FF304444C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F8E-F3A8-4849-9AB7-DBEEF423A67A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EBD1-76FF-413A-9A1A-FF304444C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F8E-F3A8-4849-9AB7-DBEEF423A67A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EBD1-76FF-413A-9A1A-FF304444C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F8E-F3A8-4849-9AB7-DBEEF423A67A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EBD1-76FF-413A-9A1A-FF304444C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F8E-F3A8-4849-9AB7-DBEEF423A67A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EBD1-76FF-413A-9A1A-FF304444C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F8E-F3A8-4849-9AB7-DBEEF423A67A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EBD1-76FF-413A-9A1A-FF304444C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F8E-F3A8-4849-9AB7-DBEEF423A67A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EBD1-76FF-413A-9A1A-FF304444C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A7F8E-F3A8-4849-9AB7-DBEEF423A67A}" type="datetimeFigureOut">
              <a:rPr lang="en-US" smtClean="0"/>
              <a:pPr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BEBD1-76FF-413A-9A1A-FF304444C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lobalwarmingart.com/images/a/aa/Annual_Average_Temperature_Map.jpg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junglephotos.com/africa/afscenery/mountains/afmountains.shtml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inpop.com/science/earthsystem/earthsatmosphere/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:\Pictures\Clouds\untitled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62000"/>
            <a:ext cx="9144000" cy="1470025"/>
          </a:xfrm>
        </p:spPr>
        <p:txBody>
          <a:bodyPr>
            <a:noAutofit/>
          </a:bodyPr>
          <a:lstStyle/>
          <a:p>
            <a:r>
              <a:rPr lang="en-US" sz="6600" dirty="0" smtClean="0">
                <a:latin typeface="Impact" pitchFamily="34" charset="0"/>
              </a:rPr>
              <a:t>AIM: </a:t>
            </a:r>
            <a:br>
              <a:rPr lang="en-US" sz="6600" dirty="0" smtClean="0">
                <a:latin typeface="Impact" pitchFamily="34" charset="0"/>
              </a:rPr>
            </a:br>
            <a:r>
              <a:rPr lang="en-US" sz="6600" u="sng" dirty="0" smtClean="0">
                <a:latin typeface="Impact" pitchFamily="34" charset="0"/>
              </a:rPr>
              <a:t>What are the factors that influence weather?</a:t>
            </a:r>
            <a:endParaRPr lang="en-US" sz="6600" u="sng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pps1.eere.energy.gov/state_energy_program/update/images/06-07_greenhouse_effect.jpg"/>
          <p:cNvPicPr>
            <a:picLocks noChangeAspect="1" noChangeArrowheads="1"/>
          </p:cNvPicPr>
          <p:nvPr/>
        </p:nvPicPr>
        <p:blipFill>
          <a:blip r:embed="rId2" cstate="print"/>
          <a:srcRect t="11111"/>
          <a:stretch>
            <a:fillRect/>
          </a:stretch>
        </p:blipFill>
        <p:spPr bwMode="auto">
          <a:xfrm>
            <a:off x="3200401" y="2971800"/>
            <a:ext cx="5943600" cy="3920514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2940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bg1"/>
                </a:solidFill>
              </a:rPr>
              <a:t> -  About </a:t>
            </a:r>
            <a:r>
              <a:rPr lang="en-US" b="1" u="sng" dirty="0" smtClean="0">
                <a:solidFill>
                  <a:schemeClr val="bg1"/>
                </a:solidFill>
              </a:rPr>
              <a:t>half</a:t>
            </a:r>
            <a:r>
              <a:rPr lang="en-US" b="1" dirty="0" smtClean="0">
                <a:solidFill>
                  <a:schemeClr val="bg1"/>
                </a:solidFill>
              </a:rPr>
              <a:t> of the Sun’s energy that reaches the Earth is </a:t>
            </a:r>
            <a:r>
              <a:rPr lang="en-US" b="1" u="sng" dirty="0" smtClean="0">
                <a:solidFill>
                  <a:schemeClr val="bg1"/>
                </a:solidFill>
              </a:rPr>
              <a:t>absorbed by the surface </a:t>
            </a:r>
            <a:r>
              <a:rPr lang="en-US" b="1" dirty="0" smtClean="0">
                <a:solidFill>
                  <a:schemeClr val="bg1"/>
                </a:solidFill>
              </a:rPr>
              <a:t>(land and water)</a:t>
            </a:r>
          </a:p>
          <a:p>
            <a:pPr lvl="2"/>
            <a:r>
              <a:rPr lang="en-US" sz="3200" b="1" u="sng" dirty="0" smtClean="0">
                <a:solidFill>
                  <a:schemeClr val="bg1"/>
                </a:solidFill>
              </a:rPr>
              <a:t>Earth’s surface re-radiates heat back into the atmosphere</a:t>
            </a:r>
          </a:p>
          <a:p>
            <a:pPr lvl="2"/>
            <a:r>
              <a:rPr lang="en-US" sz="3200" b="1" dirty="0" smtClean="0">
                <a:solidFill>
                  <a:schemeClr val="bg1"/>
                </a:solidFill>
              </a:rPr>
              <a:t>Some of the re-radiated heat is trapped – </a:t>
            </a:r>
            <a:r>
              <a:rPr lang="en-US" sz="3200" b="1" u="sng" dirty="0" smtClean="0">
                <a:solidFill>
                  <a:schemeClr val="bg1"/>
                </a:solidFill>
              </a:rPr>
              <a:t>Greenhouse Effect</a:t>
            </a:r>
            <a:endParaRPr lang="en-US" sz="3200" b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9339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0196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Impact" pitchFamily="34" charset="0"/>
              </a:rPr>
              <a:t>Factors That Influence Weather</a:t>
            </a:r>
            <a:endParaRPr lang="en-US" sz="5400" dirty="0"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6388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b="1" dirty="0" smtClean="0"/>
              <a:t>Temperature:  </a:t>
            </a:r>
            <a:r>
              <a:rPr lang="en-US" b="1" u="sng" dirty="0" smtClean="0"/>
              <a:t>a measure of how hot or cold the air is</a:t>
            </a:r>
          </a:p>
          <a:p>
            <a:pPr marL="514350" indent="-514350"/>
            <a:r>
              <a:rPr lang="en-US" b="1" u="sng" dirty="0" smtClean="0"/>
              <a:t>Measured using a thermometer</a:t>
            </a:r>
          </a:p>
          <a:p>
            <a:pPr marL="514350" indent="-514350"/>
            <a:r>
              <a:rPr lang="en-US" b="1" dirty="0" smtClean="0"/>
              <a:t>Units:  </a:t>
            </a:r>
            <a:r>
              <a:rPr lang="en-US" b="1" u="sng" dirty="0" smtClean="0"/>
              <a:t>degrees Celsius or degrees Fahrenheit</a:t>
            </a:r>
          </a:p>
          <a:p>
            <a:pPr marL="514350" indent="-514350">
              <a:buNone/>
            </a:pPr>
            <a:endParaRPr lang="en-US" b="1" u="sng" dirty="0" smtClean="0"/>
          </a:p>
          <a:p>
            <a:pPr marL="514350" indent="-514350">
              <a:buNone/>
            </a:pPr>
            <a:endParaRPr lang="en-US" b="1" u="sng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71800"/>
            <a:ext cx="501729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015426"/>
            <a:ext cx="1981200" cy="369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US: Current Temperatu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Impact" pitchFamily="34" charset="0"/>
              </a:rPr>
              <a:t>Factors That Influence Weather</a:t>
            </a:r>
            <a:endParaRPr lang="en-US" sz="5400" dirty="0"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638800"/>
          </a:xfrm>
        </p:spPr>
        <p:txBody>
          <a:bodyPr/>
          <a:lstStyle/>
          <a:p>
            <a:pPr marL="514350" indent="-514350">
              <a:buNone/>
            </a:pPr>
            <a:r>
              <a:rPr lang="en-US" b="1" dirty="0" smtClean="0"/>
              <a:t>2. 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Precipitation</a:t>
            </a:r>
            <a:r>
              <a:rPr lang="en-US" b="1" dirty="0" smtClean="0"/>
              <a:t>: </a:t>
            </a:r>
            <a:r>
              <a:rPr lang="en-US" b="1" u="sng" dirty="0" smtClean="0"/>
              <a:t>moisture that falls to the Earth in the form of rain, snow, sleet, or hail.</a:t>
            </a:r>
          </a:p>
          <a:p>
            <a:pPr marL="514350" indent="-514350">
              <a:buNone/>
            </a:pPr>
            <a:endParaRPr lang="en-US" b="1" u="sn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841500"/>
            <a:ext cx="60198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 descr="US: Doppler Rad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93436474"/>
              </p:ext>
            </p:extLst>
          </p:nvPr>
        </p:nvGraphicFramePr>
        <p:xfrm>
          <a:off x="152400" y="228600"/>
          <a:ext cx="8915400" cy="67056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146300"/>
                <a:gridCol w="67691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Impact" pitchFamily="34" charset="0"/>
                        </a:rPr>
                        <a:t>Type of Precipitation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Impac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/>
                          </a:solidFill>
                          <a:latin typeface="Impact" pitchFamily="34" charset="0"/>
                        </a:rPr>
                        <a:t>Description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Impact" pitchFamily="34" charset="0"/>
                      </a:endParaRPr>
                    </a:p>
                  </a:txBody>
                  <a:tcPr/>
                </a:tc>
              </a:tr>
              <a:tr h="191864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Impact" pitchFamily="34" charset="0"/>
                        </a:rPr>
                        <a:t>Rain</a:t>
                      </a:r>
                      <a:endParaRPr lang="en-US" sz="3200" dirty="0">
                        <a:solidFill>
                          <a:schemeClr val="tx1"/>
                        </a:solidFill>
                        <a:latin typeface="Impac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b="1" u="sng" dirty="0" smtClean="0">
                          <a:solidFill>
                            <a:schemeClr val="tx1"/>
                          </a:solidFill>
                          <a:latin typeface="+mn-lt"/>
                        </a:rPr>
                        <a:t>Drops of liquid water that fall from stratus</a:t>
                      </a:r>
                      <a:r>
                        <a:rPr lang="en-US" sz="2400" b="1" u="sng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and nimbostratus clouds.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400" b="1" u="sng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Form when tiny cloud droplets come together and grow big enough to fall to the ground</a:t>
                      </a:r>
                      <a:r>
                        <a:rPr lang="en-US" sz="2000" b="1" u="sng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Impact" pitchFamily="34" charset="0"/>
                        </a:rPr>
                        <a:t>Snow</a:t>
                      </a:r>
                      <a:endParaRPr lang="en-US" sz="3200" dirty="0">
                        <a:solidFill>
                          <a:schemeClr val="tx1"/>
                        </a:solidFill>
                        <a:latin typeface="Impac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b="1" u="sng" dirty="0" smtClean="0">
                          <a:solidFill>
                            <a:schemeClr val="tx1"/>
                          </a:solidFill>
                          <a:latin typeface="+mn-lt"/>
                        </a:rPr>
                        <a:t>Ice crystals that form from cold clouds.  Can take the shape of six-sided flakes of pellets of ice.</a:t>
                      </a:r>
                      <a:endParaRPr lang="en-US" sz="2400" b="1" u="sng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Impact" pitchFamily="34" charset="0"/>
                        </a:rPr>
                        <a:t>Sleet</a:t>
                      </a:r>
                      <a:endParaRPr lang="en-US" sz="3200" dirty="0">
                        <a:solidFill>
                          <a:schemeClr val="tx1"/>
                        </a:solidFill>
                        <a:latin typeface="Impac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b="1" u="sng" dirty="0" smtClean="0">
                          <a:solidFill>
                            <a:schemeClr val="tx1"/>
                          </a:solidFill>
                          <a:latin typeface="+mj-lt"/>
                        </a:rPr>
                        <a:t>Small particles of ice that form when rain falls through</a:t>
                      </a:r>
                      <a:r>
                        <a:rPr lang="en-US" sz="2400" b="1" u="sng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a cold layer in the atmosphere and freeze on the way to the ground.</a:t>
                      </a:r>
                      <a:endParaRPr lang="en-US" sz="2400" b="1" u="sng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128175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Impact" pitchFamily="34" charset="0"/>
                        </a:rPr>
                        <a:t>Hail</a:t>
                      </a:r>
                      <a:endParaRPr lang="en-US" sz="3200" dirty="0">
                        <a:solidFill>
                          <a:schemeClr val="tx1"/>
                        </a:solidFill>
                        <a:latin typeface="Impac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n-US" sz="2400" b="1" u="sng" dirty="0" smtClean="0">
                          <a:solidFill>
                            <a:schemeClr val="tx1"/>
                          </a:solidFill>
                          <a:latin typeface="+mj-lt"/>
                        </a:rPr>
                        <a:t>Round</a:t>
                      </a:r>
                      <a:r>
                        <a:rPr lang="en-US" sz="2400" b="1" u="sng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ice pellets that form in large cumulonimbus clouds.</a:t>
                      </a:r>
                      <a:endParaRPr lang="en-US" sz="2400" b="1" u="sng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362200" y="1295400"/>
            <a:ext cx="6553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62200" y="2057400"/>
            <a:ext cx="6553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62200" y="3200400"/>
            <a:ext cx="6553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62200" y="4343400"/>
            <a:ext cx="65532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62200" y="5715000"/>
            <a:ext cx="6553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ankn.uaf.edu/curriculum/Athabascan/ObservingSnow/images/SnowCyc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09600"/>
            <a:ext cx="7209286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895600" cy="234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273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76200"/>
            <a:ext cx="10719874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3643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528340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88308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://www.nelsoncountylife.com/wp-content/uploads/2009/01/slee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2303" y="1371600"/>
            <a:ext cx="5433670" cy="360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0200" y="228600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Sleet and Ice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xmlns="" val="386565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Impact" pitchFamily="34" charset="0"/>
              </a:rPr>
              <a:t>What is Weather?</a:t>
            </a:r>
            <a:endParaRPr lang="en-US" sz="5400" dirty="0"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4953000" cy="5715000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Weather is </a:t>
            </a:r>
            <a:r>
              <a:rPr lang="en-US" b="1" u="sng" dirty="0" smtClean="0"/>
              <a:t>the condition of the atmosphere  at a given location for a short period of time.</a:t>
            </a:r>
          </a:p>
          <a:p>
            <a:pPr>
              <a:buNone/>
            </a:pPr>
            <a:endParaRPr lang="en-US" b="1" u="sng" dirty="0" smtClean="0"/>
          </a:p>
          <a:p>
            <a:r>
              <a:rPr lang="en-US" b="1" dirty="0" smtClean="0"/>
              <a:t>Most weather occurs in the </a:t>
            </a:r>
            <a:r>
              <a:rPr lang="en-US" b="1" u="sng" dirty="0" smtClean="0"/>
              <a:t>TROPOSPHERE</a:t>
            </a:r>
            <a:r>
              <a:rPr lang="en-US" b="1" dirty="0" smtClean="0"/>
              <a:t>.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b="1" dirty="0" smtClean="0"/>
              <a:t>The major cause of weather is </a:t>
            </a:r>
            <a:r>
              <a:rPr lang="en-US" b="1" u="sng" dirty="0" smtClean="0"/>
              <a:t>the uneven heating of the Earth’s surface by the Sun.</a:t>
            </a:r>
          </a:p>
          <a:p>
            <a:endParaRPr lang="en-US" b="1" dirty="0" smtClean="0"/>
          </a:p>
          <a:p>
            <a:endParaRPr lang="en-US" b="1" u="sng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4900" y="838200"/>
            <a:ext cx="42291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276600" cy="3276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1" y="-6927"/>
            <a:ext cx="5430116" cy="401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9421"/>
            <a:ext cx="5457648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2709" y="4117742"/>
            <a:ext cx="3556655" cy="266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6244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379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10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-9525"/>
            <a:ext cx="86868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203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562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3. 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Humidity</a:t>
            </a:r>
            <a:r>
              <a:rPr lang="en-US" b="1" dirty="0" smtClean="0"/>
              <a:t>: </a:t>
            </a:r>
            <a:r>
              <a:rPr lang="en-US" b="1" u="sng" dirty="0" smtClean="0"/>
              <a:t>the amount of water vapor in the atmosphere</a:t>
            </a:r>
          </a:p>
          <a:p>
            <a:r>
              <a:rPr lang="en-US" b="1" u="sng" dirty="0" smtClean="0"/>
              <a:t>Warm air can hold MORE water vapor than cold air.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1524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rgbClr val="002060"/>
                </a:solidFill>
                <a:latin typeface="Impact" pitchFamily="34" charset="0"/>
              </a:rPr>
              <a:t>Factors That Influence Weather</a:t>
            </a:r>
            <a:endParaRPr lang="en-US" sz="5400" dirty="0">
              <a:solidFill>
                <a:srgbClr val="002060"/>
              </a:solidFill>
              <a:latin typeface="Impact" pitchFamily="34" charset="0"/>
            </a:endParaRPr>
          </a:p>
        </p:txBody>
      </p:sp>
      <p:pic>
        <p:nvPicPr>
          <p:cNvPr id="7170" name="Picture 2" descr="http://www.physicalgeography.net/fundamentals/images/relativehumidity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71799"/>
            <a:ext cx="7010400" cy="369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389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r>
              <a:rPr lang="en-US" b="1" u="sng" dirty="0"/>
              <a:t>Evaporation happens faster at higher temperatures, and leads to increased humidity.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371600"/>
            <a:ext cx="918633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92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-304800" y="2819400"/>
            <a:ext cx="9753600" cy="4419600"/>
          </a:xfrm>
          <a:prstGeom prst="rect">
            <a:avLst/>
          </a:prstGeom>
          <a:solidFill>
            <a:srgbClr val="65ABF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15" name="Oval 3"/>
          <p:cNvSpPr>
            <a:spLocks noChangeArrowheads="1"/>
          </p:cNvSpPr>
          <p:nvPr/>
        </p:nvSpPr>
        <p:spPr bwMode="auto">
          <a:xfrm>
            <a:off x="2895600" y="6019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16" name="Oval 4"/>
          <p:cNvSpPr>
            <a:spLocks noChangeArrowheads="1"/>
          </p:cNvSpPr>
          <p:nvPr/>
        </p:nvSpPr>
        <p:spPr bwMode="auto">
          <a:xfrm>
            <a:off x="3657600" y="4114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17" name="Oval 5"/>
          <p:cNvSpPr>
            <a:spLocks noChangeArrowheads="1"/>
          </p:cNvSpPr>
          <p:nvPr/>
        </p:nvSpPr>
        <p:spPr bwMode="auto">
          <a:xfrm>
            <a:off x="1676400" y="3810000"/>
            <a:ext cx="228600" cy="228600"/>
          </a:xfrm>
          <a:prstGeom prst="ellipse">
            <a:avLst/>
          </a:prstGeom>
          <a:solidFill>
            <a:srgbClr val="7760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18" name="Oval 6"/>
          <p:cNvSpPr>
            <a:spLocks noChangeArrowheads="1"/>
          </p:cNvSpPr>
          <p:nvPr/>
        </p:nvSpPr>
        <p:spPr bwMode="auto">
          <a:xfrm>
            <a:off x="5562600" y="3962400"/>
            <a:ext cx="228600" cy="228600"/>
          </a:xfrm>
          <a:prstGeom prst="ellipse">
            <a:avLst/>
          </a:prstGeom>
          <a:solidFill>
            <a:srgbClr val="7760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19" name="Oval 7"/>
          <p:cNvSpPr>
            <a:spLocks noChangeArrowheads="1"/>
          </p:cNvSpPr>
          <p:nvPr/>
        </p:nvSpPr>
        <p:spPr bwMode="auto">
          <a:xfrm>
            <a:off x="3124200" y="4343400"/>
            <a:ext cx="228600" cy="228600"/>
          </a:xfrm>
          <a:prstGeom prst="ellipse">
            <a:avLst/>
          </a:prstGeom>
          <a:solidFill>
            <a:srgbClr val="7760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0" name="Oval 8"/>
          <p:cNvSpPr>
            <a:spLocks noChangeArrowheads="1"/>
          </p:cNvSpPr>
          <p:nvPr/>
        </p:nvSpPr>
        <p:spPr bwMode="auto">
          <a:xfrm>
            <a:off x="1752600" y="5257800"/>
            <a:ext cx="228600" cy="228600"/>
          </a:xfrm>
          <a:prstGeom prst="ellipse">
            <a:avLst/>
          </a:prstGeom>
          <a:solidFill>
            <a:srgbClr val="7760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1" name="Oval 9"/>
          <p:cNvSpPr>
            <a:spLocks noChangeArrowheads="1"/>
          </p:cNvSpPr>
          <p:nvPr/>
        </p:nvSpPr>
        <p:spPr bwMode="auto">
          <a:xfrm>
            <a:off x="7924800" y="5562600"/>
            <a:ext cx="228600" cy="228600"/>
          </a:xfrm>
          <a:prstGeom prst="ellipse">
            <a:avLst/>
          </a:prstGeom>
          <a:solidFill>
            <a:srgbClr val="7760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2" name="Oval 10"/>
          <p:cNvSpPr>
            <a:spLocks noChangeArrowheads="1"/>
          </p:cNvSpPr>
          <p:nvPr/>
        </p:nvSpPr>
        <p:spPr bwMode="auto">
          <a:xfrm>
            <a:off x="4114800" y="3886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3" name="Oval 11"/>
          <p:cNvSpPr>
            <a:spLocks noChangeArrowheads="1"/>
          </p:cNvSpPr>
          <p:nvPr/>
        </p:nvSpPr>
        <p:spPr bwMode="auto">
          <a:xfrm>
            <a:off x="6858000" y="5943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4" name="Oval 12"/>
          <p:cNvSpPr>
            <a:spLocks noChangeArrowheads="1"/>
          </p:cNvSpPr>
          <p:nvPr/>
        </p:nvSpPr>
        <p:spPr bwMode="auto">
          <a:xfrm>
            <a:off x="4114800" y="5410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5" name="Oval 13"/>
          <p:cNvSpPr>
            <a:spLocks noChangeArrowheads="1"/>
          </p:cNvSpPr>
          <p:nvPr/>
        </p:nvSpPr>
        <p:spPr bwMode="auto">
          <a:xfrm>
            <a:off x="304800" y="4343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6" name="Oval 14"/>
          <p:cNvSpPr>
            <a:spLocks noChangeArrowheads="1"/>
          </p:cNvSpPr>
          <p:nvPr/>
        </p:nvSpPr>
        <p:spPr bwMode="auto">
          <a:xfrm>
            <a:off x="8382000" y="4343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7" name="Oval 15"/>
          <p:cNvSpPr>
            <a:spLocks noChangeArrowheads="1"/>
          </p:cNvSpPr>
          <p:nvPr/>
        </p:nvSpPr>
        <p:spPr bwMode="auto">
          <a:xfrm>
            <a:off x="6858000" y="3810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8" name="Oval 16"/>
          <p:cNvSpPr>
            <a:spLocks noChangeArrowheads="1"/>
          </p:cNvSpPr>
          <p:nvPr/>
        </p:nvSpPr>
        <p:spPr bwMode="auto">
          <a:xfrm>
            <a:off x="5867400" y="6019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9" name="Oval 17"/>
          <p:cNvSpPr>
            <a:spLocks noChangeArrowheads="1"/>
          </p:cNvSpPr>
          <p:nvPr/>
        </p:nvSpPr>
        <p:spPr bwMode="auto">
          <a:xfrm>
            <a:off x="2133600" y="6019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30" name="Oval 18"/>
          <p:cNvSpPr>
            <a:spLocks noChangeArrowheads="1"/>
          </p:cNvSpPr>
          <p:nvPr/>
        </p:nvSpPr>
        <p:spPr bwMode="auto">
          <a:xfrm>
            <a:off x="990600" y="3733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5" name="Oval 33"/>
          <p:cNvSpPr>
            <a:spLocks noChangeArrowheads="1"/>
          </p:cNvSpPr>
          <p:nvPr/>
        </p:nvSpPr>
        <p:spPr bwMode="auto">
          <a:xfrm>
            <a:off x="609600" y="1600200"/>
            <a:ext cx="228600" cy="228600"/>
          </a:xfrm>
          <a:prstGeom prst="ellipse">
            <a:avLst/>
          </a:prstGeom>
          <a:solidFill>
            <a:srgbClr val="7760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6" name="Oval 34"/>
          <p:cNvSpPr>
            <a:spLocks noChangeArrowheads="1"/>
          </p:cNvSpPr>
          <p:nvPr/>
        </p:nvSpPr>
        <p:spPr bwMode="auto">
          <a:xfrm>
            <a:off x="609600" y="990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7" name="Oval 35"/>
          <p:cNvSpPr>
            <a:spLocks noChangeArrowheads="1"/>
          </p:cNvSpPr>
          <p:nvPr/>
        </p:nvSpPr>
        <p:spPr bwMode="auto">
          <a:xfrm>
            <a:off x="609600" y="381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8" name="Text Box 36"/>
          <p:cNvSpPr txBox="1">
            <a:spLocks noChangeArrowheads="1"/>
          </p:cNvSpPr>
          <p:nvPr/>
        </p:nvSpPr>
        <p:spPr bwMode="auto">
          <a:xfrm>
            <a:off x="1263650" y="171450"/>
            <a:ext cx="793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Hot</a:t>
            </a:r>
          </a:p>
        </p:txBody>
      </p:sp>
      <p:sp>
        <p:nvSpPr>
          <p:cNvPr id="141349" name="Text Box 37"/>
          <p:cNvSpPr txBox="1">
            <a:spLocks noChangeArrowheads="1"/>
          </p:cNvSpPr>
          <p:nvPr/>
        </p:nvSpPr>
        <p:spPr bwMode="auto">
          <a:xfrm>
            <a:off x="1219200" y="715963"/>
            <a:ext cx="1200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Warm</a:t>
            </a:r>
          </a:p>
        </p:txBody>
      </p:sp>
      <p:sp>
        <p:nvSpPr>
          <p:cNvPr id="141350" name="Text Box 38"/>
          <p:cNvSpPr txBox="1">
            <a:spLocks noChangeArrowheads="1"/>
          </p:cNvSpPr>
          <p:nvPr/>
        </p:nvSpPr>
        <p:spPr bwMode="auto">
          <a:xfrm>
            <a:off x="1219200" y="1349375"/>
            <a:ext cx="9747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Cold</a:t>
            </a:r>
          </a:p>
        </p:txBody>
      </p:sp>
    </p:spTree>
    <p:extLst>
      <p:ext uri="{BB962C8B-B14F-4D97-AF65-F5344CB8AC3E}">
        <p14:creationId xmlns:p14="http://schemas.microsoft.com/office/powerpoint/2010/main" xmlns="" val="363412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41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41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41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41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141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141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45" grpId="0" animBg="1"/>
      <p:bldP spid="141346" grpId="0" animBg="1"/>
      <p:bldP spid="141347" grpId="0" animBg="1"/>
      <p:bldP spid="141348" grpId="0"/>
      <p:bldP spid="141348" grpId="1"/>
      <p:bldP spid="141349" grpId="0"/>
      <p:bldP spid="141349" grpId="1"/>
      <p:bldP spid="141350" grpId="0"/>
      <p:bldP spid="14135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-304800" y="2819400"/>
            <a:ext cx="9753600" cy="4419600"/>
          </a:xfrm>
          <a:prstGeom prst="rect">
            <a:avLst/>
          </a:prstGeom>
          <a:solidFill>
            <a:srgbClr val="65ABF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2895600" y="6019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3657600" y="4114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1676400" y="3810000"/>
            <a:ext cx="228600" cy="228600"/>
          </a:xfrm>
          <a:prstGeom prst="ellipse">
            <a:avLst/>
          </a:prstGeom>
          <a:solidFill>
            <a:srgbClr val="7760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5562600" y="3962400"/>
            <a:ext cx="228600" cy="228600"/>
          </a:xfrm>
          <a:prstGeom prst="ellipse">
            <a:avLst/>
          </a:prstGeom>
          <a:solidFill>
            <a:srgbClr val="7760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3124200" y="4343400"/>
            <a:ext cx="228600" cy="228600"/>
          </a:xfrm>
          <a:prstGeom prst="ellipse">
            <a:avLst/>
          </a:prstGeom>
          <a:solidFill>
            <a:srgbClr val="7760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4" name="Oval 8"/>
          <p:cNvSpPr>
            <a:spLocks noChangeArrowheads="1"/>
          </p:cNvSpPr>
          <p:nvPr/>
        </p:nvSpPr>
        <p:spPr bwMode="auto">
          <a:xfrm>
            <a:off x="1752600" y="5257800"/>
            <a:ext cx="228600" cy="228600"/>
          </a:xfrm>
          <a:prstGeom prst="ellipse">
            <a:avLst/>
          </a:prstGeom>
          <a:solidFill>
            <a:srgbClr val="7760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5" name="Oval 9"/>
          <p:cNvSpPr>
            <a:spLocks noChangeArrowheads="1"/>
          </p:cNvSpPr>
          <p:nvPr/>
        </p:nvSpPr>
        <p:spPr bwMode="auto">
          <a:xfrm>
            <a:off x="7924800" y="5562600"/>
            <a:ext cx="228600" cy="228600"/>
          </a:xfrm>
          <a:prstGeom prst="ellipse">
            <a:avLst/>
          </a:prstGeom>
          <a:solidFill>
            <a:srgbClr val="7760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6" name="Oval 10"/>
          <p:cNvSpPr>
            <a:spLocks noChangeArrowheads="1"/>
          </p:cNvSpPr>
          <p:nvPr/>
        </p:nvSpPr>
        <p:spPr bwMode="auto">
          <a:xfrm>
            <a:off x="4114800" y="3886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7" name="Oval 11"/>
          <p:cNvSpPr>
            <a:spLocks noChangeArrowheads="1"/>
          </p:cNvSpPr>
          <p:nvPr/>
        </p:nvSpPr>
        <p:spPr bwMode="auto">
          <a:xfrm>
            <a:off x="6858000" y="5943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8" name="Oval 12"/>
          <p:cNvSpPr>
            <a:spLocks noChangeArrowheads="1"/>
          </p:cNvSpPr>
          <p:nvPr/>
        </p:nvSpPr>
        <p:spPr bwMode="auto">
          <a:xfrm>
            <a:off x="4114800" y="5410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9" name="Oval 13"/>
          <p:cNvSpPr>
            <a:spLocks noChangeArrowheads="1"/>
          </p:cNvSpPr>
          <p:nvPr/>
        </p:nvSpPr>
        <p:spPr bwMode="auto">
          <a:xfrm>
            <a:off x="304800" y="4343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50" name="Oval 14"/>
          <p:cNvSpPr>
            <a:spLocks noChangeArrowheads="1"/>
          </p:cNvSpPr>
          <p:nvPr/>
        </p:nvSpPr>
        <p:spPr bwMode="auto">
          <a:xfrm>
            <a:off x="8382000" y="4343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51" name="Oval 15"/>
          <p:cNvSpPr>
            <a:spLocks noChangeArrowheads="1"/>
          </p:cNvSpPr>
          <p:nvPr/>
        </p:nvSpPr>
        <p:spPr bwMode="auto">
          <a:xfrm>
            <a:off x="6858000" y="3810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52" name="Oval 16"/>
          <p:cNvSpPr>
            <a:spLocks noChangeArrowheads="1"/>
          </p:cNvSpPr>
          <p:nvPr/>
        </p:nvSpPr>
        <p:spPr bwMode="auto">
          <a:xfrm>
            <a:off x="5867400" y="6019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53" name="Oval 17"/>
          <p:cNvSpPr>
            <a:spLocks noChangeArrowheads="1"/>
          </p:cNvSpPr>
          <p:nvPr/>
        </p:nvSpPr>
        <p:spPr bwMode="auto">
          <a:xfrm>
            <a:off x="2133600" y="6019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54" name="Oval 18"/>
          <p:cNvSpPr>
            <a:spLocks noChangeArrowheads="1"/>
          </p:cNvSpPr>
          <p:nvPr/>
        </p:nvSpPr>
        <p:spPr bwMode="auto">
          <a:xfrm>
            <a:off x="990600" y="3733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571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rAng="0" ptsTypes="">
                                      <p:cBhvr>
                                        <p:cTn id="6" dur="3000" fill="hold"/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07 -0.01331  0.014 -0.02796  0.021 -0.0466  C 0.04 -0.09986  0.045 -0.15179  0.031 -0.15978  C 0.017 -0.1691  -0.01 -0.13182  -0.029 -0.07856  C -0.039 -0.0506  -0.045 -0.02397  -0.047 -0.00399  C -0.05 0.01198  -0.051 0.02796  -0.051 0.0466  C -0.051 0.10652  -0.038 0.15578  -0.023 0.15578  C -0.008 0.15578  0.005 0.10652  0.005 0.0466  C 0.005 0.01864  0.002 -0.00799  -0.003 -0.02663  C -0.005 -0.04261  -0.01 -0.05992  -0.016 -0.07723  C -0.036 -0.13182  -0.063 -0.1691  -0.077 -0.15978  C -0.091 -0.15046  -0.086 -0.09986  -0.066 -0.04527  C -0.058 -0.01997  -0.047 0.00133  -0.036 0.01598  C -0.028 0.02929  -0.019 0.04128  -0.007 0.05326  C 0.029 0.09187  0.065 0.10918  0.075 0.0932  C 0.084 0.07723  0.064 0.03329  0.028 -0.00399  C 0.013 -0.01997  -0.003 -0.03196  -0.016 -0.03994  C -0.028 -0.04793  -0.043 -0.05459  -0.059 -0.05859  C -0.103 -0.0719  -0.141 -0.06791  -0.144 -0.0466  C -0.148 -0.02663  -0.115 0.0  -0.071 0.01331  C -0.051 0.01864  -0.032 0.0213  -0.017 0.01997  C -0.004 0.01997  0.01 0.01731  0.025 0.01331  C 0.069 0.0  0.102 -0.02796  0.098 -0.04793  C 0.095 -0.06791  0.057 -0.07323  0.013 -0.05992  C -0.008 -0.05326  -0.027 -0.04394  -0.04 -0.03329  C -0.051 -0.0253  -0.062 -0.01598  -0.074 -0.00399  C -0.109 0.03462  -0.13 0.07723  -0.12 0.0932  C -0.111 0.10918  -0.074 0.09187  -0.039 0.05459  C -0.022 0.03595  -0.008 0.01731  0.0 0.0  Z" pathEditMode="relative" ptsTypes="">
                                      <p:cBhvr>
                                        <p:cTn id="8" dur="2000" fill="hold"/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2361 L 0.00399 0.02384 L -0.03177 0.0287 L -0.02812 0.07639 L -0.06389 0.08125 L -0.06024 0.12893 L -0.09601 0.13379 L -0.09236 0.18148 L -0.12812 0.18634 L -0.12448 0.23402 L -0.16024 0.23889 L -0.1566 0.28657 L -0.19236 0.29143 L -0.18872 0.33912 L -0.22431 0.34398 " pathEditMode="relative" rAng="5053139" ptsTypes="FFFFFFFFFFFFFFF">
                                      <p:cBhvr>
                                        <p:cTn id="10" dur="5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3" y="183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33333E-6 1.11111E-6 L -0.0243 0.11667 L -0.10416 0.11667 L -0.03993 0.18889 L -0.06423 0.30579 L -3.33333E-6 0.2338 L 0.06424 0.30579 L 0.03993 0.18889 L 0.10417 0.11667 L 0.02414 0.11667 L -3.33333E-6 1.11111E-6 Z " pathEditMode="relative" rAng="0" ptsTypes="FFFFFFFFFFF">
                                      <p:cBhvr>
                                        <p:cTn id="12" dur="30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2" presetClass="path" presetSubtype="0" repeatCount="indefinite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0729 -0.04236 L 0.08368 -0.00648 L 0.0566 -0.03819 L 0.03299 -0.00208 L 0.0059 -0.03356 L -0.01771 0.00232 L -0.04479 -0.02916 L -0.0684 0.00672 L -0.09549 -0.02477 L -0.11927 0.01111 L -0.14618 -0.02037 L -0.16997 0.01574 L -0.19687 -0.01574 L -0.22066 0.02014 L -0.24757 -0.01134 " pathEditMode="relative" rAng="7876344" ptsTypes="FFFFFFFFFFFFFFF">
                                      <p:cBhvr>
                                        <p:cTn id="14" dur="500" fill="hold"/>
                                        <p:tgtEl>
                                          <p:spTgt spid="142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3" y="15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9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 0.0  C 0.007 -0.01331  0.014 -0.02796  0.021 -0.0466  C 0.04 -0.09986  0.045 -0.15179  0.031 -0.15978  C 0.017 -0.1691  -0.01 -0.13182  -0.029 -0.07856  C -0.039 -0.0506  -0.045 -0.02397  -0.047 -0.00399  C -0.05 0.01198  -0.051 0.02796  -0.051 0.0466  C -0.051 0.10652  -0.038 0.15578  -0.023 0.15578  C -0.008 0.15578  0.005 0.10652  0.005 0.0466  C 0.005 0.01864  0.002 -0.00799  -0.003 -0.02663  C -0.005 -0.04261  -0.01 -0.05992  -0.016 -0.07723  C -0.036 -0.13182  -0.063 -0.1691  -0.077 -0.15978  C -0.091 -0.15046  -0.086 -0.09986  -0.066 -0.04527  C -0.058 -0.01997  -0.047 0.00133  -0.036 0.01598  C -0.028 0.02929  -0.019 0.04128  -0.007 0.05326  C 0.029 0.09187  0.065 0.10918  0.075 0.0932  C 0.084 0.07723  0.064 0.03329  0.028 -0.00399  C 0.013 -0.01997  -0.003 -0.03196  -0.016 -0.03994  C -0.028 -0.04793  -0.043 -0.05459  -0.059 -0.05859  C -0.103 -0.0719  -0.141 -0.06791  -0.144 -0.0466  C -0.148 -0.02663  -0.115 0.0  -0.071 0.01331  C -0.051 0.01864  -0.032 0.0213  -0.017 0.01997  C -0.004 0.01997  0.01 0.01731  0.025 0.01331  C 0.069 0.0  0.102 -0.02796  0.098 -0.04793  C 0.095 -0.06791  0.057 -0.07323  0.013 -0.05992  C -0.008 -0.05326  -0.027 -0.04394  -0.04 -0.03329  C -0.051 -0.0253  -0.062 -0.01598  -0.074 -0.00399  C -0.109 0.03462  -0.13 0.07723  -0.12 0.0932  C -0.111 0.10918  -0.074 0.09187  -0.039 0.05459  C -0.022 0.03595  -0.008 0.01731  0.0 0.0  Z" pathEditMode="relative" ptsTypes="">
                                      <p:cBhvr>
                                        <p:cTn id="16" dur="2000" fill="hold"/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18" dur="3000" fill="hold"/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9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 0.0  C 0.007 -0.01331  0.014 -0.02796  0.021 -0.0466  C 0.04 -0.09986  0.045 -0.15179  0.031 -0.15978  C 0.017 -0.1691  -0.01 -0.13182  -0.029 -0.07856  C -0.039 -0.0506  -0.045 -0.02397  -0.047 -0.00399  C -0.05 0.01198  -0.051 0.02796  -0.051 0.0466  C -0.051 0.10652  -0.038 0.15578  -0.023 0.15578  C -0.008 0.15578  0.005 0.10652  0.005 0.0466  C 0.005 0.01864  0.002 -0.00799  -0.003 -0.02663  C -0.005 -0.04261  -0.01 -0.05992  -0.016 -0.07723  C -0.036 -0.13182  -0.063 -0.1691  -0.077 -0.15978  C -0.091 -0.15046  -0.086 -0.09986  -0.066 -0.04527  C -0.058 -0.01997  -0.047 0.00133  -0.036 0.01598  C -0.028 0.02929  -0.019 0.04128  -0.007 0.05326  C 0.029 0.09187  0.065 0.10918  0.075 0.0932  C 0.084 0.07723  0.064 0.03329  0.028 -0.00399  C 0.013 -0.01997  -0.003 -0.03196  -0.016 -0.03994  C -0.028 -0.04793  -0.043 -0.05459  -0.059 -0.05859  C -0.103 -0.0719  -0.141 -0.06791  -0.144 -0.0466  C -0.148 -0.02663  -0.115 0.0  -0.071 0.01331  C -0.051 0.01864  -0.032 0.0213  -0.017 0.01997  C -0.004 0.01997  0.01 0.01731  0.025 0.01331  C 0.069 0.0  0.102 -0.02796  0.098 -0.04793  C 0.095 -0.06791  0.057 -0.07323  0.013 -0.05992  C -0.008 -0.05326  -0.027 -0.04394  -0.04 -0.03329  C -0.051 -0.0253  -0.062 -0.01598  -0.074 -0.00399  C -0.109 0.03462  -0.13 0.07723  -0.12 0.0932  C -0.111 0.10918  -0.074 0.09187  -0.039 0.05459  C -0.022 0.03595  -0.008 0.01731  0.0 0.0  Z" pathEditMode="relative" ptsTypes="">
                                      <p:cBhvr>
                                        <p:cTn id="20" dur="2000" fill="hold"/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417 -0.00555 L 0.03316 0.11551 L 0.12917 0.11551 L 0.05208 0.19028 L 0.08125 0.31134 L 0.00417 0.23681 L -0.07292 0.31134 L -0.04375 0.19028 L -0.12083 0.11551 L -0.02483 0.11551 L 0.00417 -0.00555 Z " pathEditMode="relative" rAng="0" ptsTypes="FFFFFFFFFFF">
                                      <p:cBhvr>
                                        <p:cTn id="22" dur="3000" fill="hold"/>
                                        <p:tgtEl>
                                          <p:spTgt spid="142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83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2" presetClass="path" presetSubtype="0" repeatCount="indefinite" autoRev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 0.0  l 0.036 0.0  l 0.0 0.04793  l 0.036 0.0  l 0.0 0.04793  l 0.036 0.0  l 0.0 0.04793  l 0.036 0.0  l 0.0 0.04793  l 0.036 0.0  l 0.0 0.04793  l 0.036 0.0  l 0.0 0.04793  l 0.036 0.0  l 0.0 0.04793  E" pathEditMode="relative" ptsTypes="">
                                      <p:cBhvr>
                                        <p:cTn id="24" dur="500" fill="hold"/>
                                        <p:tgtEl>
                                          <p:spTgt spid="142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9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 0.0  C 0.007 -0.01331  0.014 -0.02796  0.021 -0.0466  C 0.04 -0.09986  0.045 -0.15179  0.031 -0.15978  C 0.017 -0.1691  -0.01 -0.13182  -0.029 -0.07856  C -0.039 -0.0506  -0.045 -0.02397  -0.047 -0.00399  C -0.05 0.01198  -0.051 0.02796  -0.051 0.0466  C -0.051 0.10652  -0.038 0.15578  -0.023 0.15578  C -0.008 0.15578  0.005 0.10652  0.005 0.0466  C 0.005 0.01864  0.002 -0.00799  -0.003 -0.02663  C -0.005 -0.04261  -0.01 -0.05992  -0.016 -0.07723  C -0.036 -0.13182  -0.063 -0.1691  -0.077 -0.15978  C -0.091 -0.15046  -0.086 -0.09986  -0.066 -0.04527  C -0.058 -0.01997  -0.047 0.00133  -0.036 0.01598  C -0.028 0.02929  -0.019 0.04128  -0.007 0.05326  C 0.029 0.09187  0.065 0.10918  0.075 0.0932  C 0.084 0.07723  0.064 0.03329  0.028 -0.00399  C 0.013 -0.01997  -0.003 -0.03196  -0.016 -0.03994  C -0.028 -0.04793  -0.043 -0.05459  -0.059 -0.05859  C -0.103 -0.0719  -0.141 -0.06791  -0.144 -0.0466  C -0.148 -0.02663  -0.115 0.0  -0.071 0.01331  C -0.051 0.01864  -0.032 0.0213  -0.017 0.01997  C -0.004 0.01997  0.01 0.01731  0.025 0.01331  C 0.069 0.0  0.102 -0.02796  0.098 -0.04793  C 0.095 -0.06791  0.057 -0.07323  0.013 -0.05992  C -0.008 -0.05326  -0.027 -0.04394  -0.04 -0.03329  C -0.051 -0.0253  -0.062 -0.01598  -0.074 -0.00399  C -0.109 0.03462  -0.13 0.07723  -0.12 0.0932  C -0.111 0.10918  -0.074 0.09187  -0.039 0.05459  C -0.022 0.03595  -0.008 0.01731  0.0 0.0  Z" pathEditMode="relative" ptsTypes="">
                                      <p:cBhvr>
                                        <p:cTn id="26" dur="2000" fill="hold"/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11111E-6 -4.81481E-6 L -0.09531 0.00278 L -0.1224 0.12524 L -0.15434 0.00556 L -0.24948 0.00857 L -0.17431 -0.06875 L -0.2059 -0.18819 L -0.12726 -0.11689 L -0.05174 -0.19398 L -0.07882 -0.07152 L 1.11111E-6 -4.81481E-6 Z " pathEditMode="relative" rAng="6388477" ptsTypes="FFFFFFFFFFF">
                                      <p:cBhvr>
                                        <p:cTn id="28" dur="3000" fill="hold"/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9" y="-449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9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 0.0  C 0.007 -0.01331  0.014 -0.02796  0.021 -0.0466  C 0.04 -0.09986  0.045 -0.15179  0.031 -0.15978  C 0.017 -0.1691  -0.01 -0.13182  -0.029 -0.07856  C -0.039 -0.0506  -0.045 -0.02397  -0.047 -0.00399  C -0.05 0.01198  -0.051 0.02796  -0.051 0.0466  C -0.051 0.10652  -0.038 0.15578  -0.023 0.15578  C -0.008 0.15578  0.005 0.10652  0.005 0.0466  C 0.005 0.01864  0.002 -0.00799  -0.003 -0.02663  C -0.005 -0.04261  -0.01 -0.05992  -0.016 -0.07723  C -0.036 -0.13182  -0.063 -0.1691  -0.077 -0.15978  C -0.091 -0.15046  -0.086 -0.09986  -0.066 -0.04527  C -0.058 -0.01997  -0.047 0.00133  -0.036 0.01598  C -0.028 0.02929  -0.019 0.04128  -0.007 0.05326  C 0.029 0.09187  0.065 0.10918  0.075 0.0932  C 0.084 0.07723  0.064 0.03329  0.028 -0.00399  C 0.013 -0.01997  -0.003 -0.03196  -0.016 -0.03994  C -0.028 -0.04793  -0.043 -0.05459  -0.059 -0.05859  C -0.103 -0.0719  -0.141 -0.06791  -0.144 -0.0466  C -0.148 -0.02663  -0.115 0.0  -0.071 0.01331  C -0.051 0.01864  -0.032 0.0213  -0.017 0.01997  C -0.004 0.01997  0.01 0.01731  0.025 0.01331  C 0.069 0.0  0.102 -0.02796  0.098 -0.04793  C 0.095 -0.06791  0.057 -0.07323  0.013 -0.05992  C -0.008 -0.05326  -0.027 -0.04394  -0.04 -0.03329  C -0.051 -0.0253  -0.062 -0.01598  -0.074 -0.00399  C -0.109 0.03462  -0.13 0.07723  -0.12 0.0932  C -0.111 0.10918  -0.074 0.09187  -0.039 0.05459  C -0.022 0.03595  -0.008 0.01731  0.0 0.0  Z" pathEditMode="relative" ptsTypes="">
                                      <p:cBhvr>
                                        <p:cTn id="30" dur="2000" fill="hold"/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2" presetClass="path" presetSubtype="0" repeatCount="indefinite" autoRev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 0.0  l 0.036 0.0  l 0.0 0.04793  l 0.036 0.0  l 0.0 0.04793  l 0.036 0.0  l 0.0 0.04793  l 0.036 0.0  l 0.0 0.04793  l 0.036 0.0  l 0.0 0.04793  l 0.036 0.0  l 0.0 0.04793  l 0.036 0.0  l 0.0 0.04793  E" pathEditMode="relative" ptsTypes="">
                                      <p:cBhvr>
                                        <p:cTn id="32" dur="500" fill="hold"/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9" presetClass="pat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 0.0  C 0.007 -0.01331  0.014 -0.02796  0.021 -0.0466  C 0.04 -0.09986  0.045 -0.15179  0.031 -0.15978  C 0.017 -0.1691  -0.01 -0.13182  -0.029 -0.07856  C -0.039 -0.0506  -0.045 -0.02397  -0.047 -0.00399  C -0.05 0.01198  -0.051 0.02796  -0.051 0.0466  C -0.051 0.10652  -0.038 0.15578  -0.023 0.15578  C -0.008 0.15578  0.005 0.10652  0.005 0.0466  C 0.005 0.01864  0.002 -0.00799  -0.003 -0.02663  C -0.005 -0.04261  -0.01 -0.05992  -0.016 -0.07723  C -0.036 -0.13182  -0.063 -0.1691  -0.077 -0.15978  C -0.091 -0.15046  -0.086 -0.09986  -0.066 -0.04527  C -0.058 -0.01997  -0.047 0.00133  -0.036 0.01598  C -0.028 0.02929  -0.019 0.04128  -0.007 0.05326  C 0.029 0.09187  0.065 0.10918  0.075 0.0932  C 0.084 0.07723  0.064 0.03329  0.028 -0.00399  C 0.013 -0.01997  -0.003 -0.03196  -0.016 -0.03994  C -0.028 -0.04793  -0.043 -0.05459  -0.059 -0.05859  C -0.103 -0.0719  -0.141 -0.06791  -0.144 -0.0466  C -0.148 -0.02663  -0.115 0.0  -0.071 0.01331  C -0.051 0.01864  -0.032 0.0213  -0.017 0.01997  C -0.004 0.01997  0.01 0.01731  0.025 0.01331  C 0.069 0.0  0.102 -0.02796  0.098 -0.04793  C 0.095 -0.06791  0.057 -0.07323  0.013 -0.05992  C -0.008 -0.05326  -0.027 -0.04394  -0.04 -0.03329  C -0.051 -0.0253  -0.062 -0.01598  -0.074 -0.00399  C -0.109 0.03462  -0.13 0.07723  -0.12 0.0932  C -0.111 0.10918  -0.074 0.09187  -0.039 0.05459  C -0.022 0.03595  -0.008 0.01731  0.0 0.0  Z" pathEditMode="relative" ptsTypes="">
                                      <p:cBhvr>
                                        <p:cTn id="34" dur="2000" fill="hold"/>
                                        <p:tgtEl>
                                          <p:spTgt spid="142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2" presetClass="path" presetSubtype="0" repeatCount="indefinite" autoRev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 0.0  l 0.036 0.0  l 0.0 0.04793  l 0.036 0.0  l 0.0 0.04793  l 0.036 0.0  l 0.0 0.04793  l 0.036 0.0  l 0.0 0.04793  l 0.036 0.0  l 0.0 0.04793  l 0.036 0.0  l 0.0 0.04793  l 0.036 0.0  l 0.0 0.04793  E" pathEditMode="relative" ptsTypes="">
                                      <p:cBhvr>
                                        <p:cTn id="36" dur="500" fill="hold"/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9" grpId="0" animBg="1"/>
      <p:bldP spid="142340" grpId="0" animBg="1"/>
      <p:bldP spid="142341" grpId="0" animBg="1"/>
      <p:bldP spid="142342" grpId="0" animBg="1"/>
      <p:bldP spid="142343" grpId="0" animBg="1"/>
      <p:bldP spid="142344" grpId="0" animBg="1"/>
      <p:bldP spid="142345" grpId="0" animBg="1"/>
      <p:bldP spid="142346" grpId="0" animBg="1"/>
      <p:bldP spid="142347" grpId="0" animBg="1"/>
      <p:bldP spid="142348" grpId="0" animBg="1"/>
      <p:bldP spid="142349" grpId="0" animBg="1"/>
      <p:bldP spid="142350" grpId="0" animBg="1"/>
      <p:bldP spid="142351" grpId="0" animBg="1"/>
      <p:bldP spid="142352" grpId="0" animBg="1"/>
      <p:bldP spid="142353" grpId="0" animBg="1"/>
      <p:bldP spid="1423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-304800" y="2819400"/>
            <a:ext cx="9753600" cy="4419600"/>
          </a:xfrm>
          <a:prstGeom prst="rect">
            <a:avLst/>
          </a:prstGeom>
          <a:solidFill>
            <a:srgbClr val="65ABF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3" name="Oval 3"/>
          <p:cNvSpPr>
            <a:spLocks noChangeArrowheads="1"/>
          </p:cNvSpPr>
          <p:nvPr/>
        </p:nvSpPr>
        <p:spPr bwMode="auto">
          <a:xfrm>
            <a:off x="2895600" y="6019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4" name="Oval 4"/>
          <p:cNvSpPr>
            <a:spLocks noChangeArrowheads="1"/>
          </p:cNvSpPr>
          <p:nvPr/>
        </p:nvSpPr>
        <p:spPr bwMode="auto">
          <a:xfrm>
            <a:off x="3657600" y="4114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5" name="Oval 5"/>
          <p:cNvSpPr>
            <a:spLocks noChangeArrowheads="1"/>
          </p:cNvSpPr>
          <p:nvPr/>
        </p:nvSpPr>
        <p:spPr bwMode="auto">
          <a:xfrm>
            <a:off x="1676400" y="3810000"/>
            <a:ext cx="228600" cy="228600"/>
          </a:xfrm>
          <a:prstGeom prst="ellipse">
            <a:avLst/>
          </a:prstGeom>
          <a:solidFill>
            <a:srgbClr val="7760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6" name="Oval 6"/>
          <p:cNvSpPr>
            <a:spLocks noChangeArrowheads="1"/>
          </p:cNvSpPr>
          <p:nvPr/>
        </p:nvSpPr>
        <p:spPr bwMode="auto">
          <a:xfrm>
            <a:off x="5562600" y="3962400"/>
            <a:ext cx="228600" cy="228600"/>
          </a:xfrm>
          <a:prstGeom prst="ellipse">
            <a:avLst/>
          </a:prstGeom>
          <a:solidFill>
            <a:srgbClr val="7760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7" name="Oval 7"/>
          <p:cNvSpPr>
            <a:spLocks noChangeArrowheads="1"/>
          </p:cNvSpPr>
          <p:nvPr/>
        </p:nvSpPr>
        <p:spPr bwMode="auto">
          <a:xfrm>
            <a:off x="3124200" y="4343400"/>
            <a:ext cx="228600" cy="228600"/>
          </a:xfrm>
          <a:prstGeom prst="ellipse">
            <a:avLst/>
          </a:prstGeom>
          <a:solidFill>
            <a:srgbClr val="7760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8" name="Oval 8"/>
          <p:cNvSpPr>
            <a:spLocks noChangeArrowheads="1"/>
          </p:cNvSpPr>
          <p:nvPr/>
        </p:nvSpPr>
        <p:spPr bwMode="auto">
          <a:xfrm>
            <a:off x="1752600" y="5257800"/>
            <a:ext cx="228600" cy="228600"/>
          </a:xfrm>
          <a:prstGeom prst="ellipse">
            <a:avLst/>
          </a:prstGeom>
          <a:solidFill>
            <a:srgbClr val="7760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9" name="Oval 9"/>
          <p:cNvSpPr>
            <a:spLocks noChangeArrowheads="1"/>
          </p:cNvSpPr>
          <p:nvPr/>
        </p:nvSpPr>
        <p:spPr bwMode="auto">
          <a:xfrm>
            <a:off x="7924800" y="5562600"/>
            <a:ext cx="228600" cy="228600"/>
          </a:xfrm>
          <a:prstGeom prst="ellipse">
            <a:avLst/>
          </a:prstGeom>
          <a:solidFill>
            <a:srgbClr val="7760F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70" name="Oval 10"/>
          <p:cNvSpPr>
            <a:spLocks noChangeArrowheads="1"/>
          </p:cNvSpPr>
          <p:nvPr/>
        </p:nvSpPr>
        <p:spPr bwMode="auto">
          <a:xfrm>
            <a:off x="4114800" y="3886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71" name="Oval 11"/>
          <p:cNvSpPr>
            <a:spLocks noChangeArrowheads="1"/>
          </p:cNvSpPr>
          <p:nvPr/>
        </p:nvSpPr>
        <p:spPr bwMode="auto">
          <a:xfrm>
            <a:off x="6858000" y="5943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72" name="Oval 12"/>
          <p:cNvSpPr>
            <a:spLocks noChangeArrowheads="1"/>
          </p:cNvSpPr>
          <p:nvPr/>
        </p:nvSpPr>
        <p:spPr bwMode="auto">
          <a:xfrm>
            <a:off x="4114800" y="5410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73" name="Oval 13"/>
          <p:cNvSpPr>
            <a:spLocks noChangeArrowheads="1"/>
          </p:cNvSpPr>
          <p:nvPr/>
        </p:nvSpPr>
        <p:spPr bwMode="auto">
          <a:xfrm>
            <a:off x="304800" y="4343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74" name="Oval 14"/>
          <p:cNvSpPr>
            <a:spLocks noChangeArrowheads="1"/>
          </p:cNvSpPr>
          <p:nvPr/>
        </p:nvSpPr>
        <p:spPr bwMode="auto">
          <a:xfrm>
            <a:off x="8382000" y="4343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75" name="Oval 15"/>
          <p:cNvSpPr>
            <a:spLocks noChangeArrowheads="1"/>
          </p:cNvSpPr>
          <p:nvPr/>
        </p:nvSpPr>
        <p:spPr bwMode="auto">
          <a:xfrm>
            <a:off x="6858000" y="3810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76" name="Oval 16"/>
          <p:cNvSpPr>
            <a:spLocks noChangeArrowheads="1"/>
          </p:cNvSpPr>
          <p:nvPr/>
        </p:nvSpPr>
        <p:spPr bwMode="auto">
          <a:xfrm>
            <a:off x="5867400" y="6019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77" name="Oval 17"/>
          <p:cNvSpPr>
            <a:spLocks noChangeArrowheads="1"/>
          </p:cNvSpPr>
          <p:nvPr/>
        </p:nvSpPr>
        <p:spPr bwMode="auto">
          <a:xfrm>
            <a:off x="2133600" y="6019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78" name="Oval 18"/>
          <p:cNvSpPr>
            <a:spLocks noChangeArrowheads="1"/>
          </p:cNvSpPr>
          <p:nvPr/>
        </p:nvSpPr>
        <p:spPr bwMode="auto">
          <a:xfrm>
            <a:off x="990600" y="3733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79" name="Oval 19"/>
          <p:cNvSpPr>
            <a:spLocks noChangeArrowheads="1"/>
          </p:cNvSpPr>
          <p:nvPr/>
        </p:nvSpPr>
        <p:spPr bwMode="auto">
          <a:xfrm>
            <a:off x="2286000" y="3124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0" name="Oval 20"/>
          <p:cNvSpPr>
            <a:spLocks noChangeArrowheads="1"/>
          </p:cNvSpPr>
          <p:nvPr/>
        </p:nvSpPr>
        <p:spPr bwMode="auto">
          <a:xfrm>
            <a:off x="4724400" y="3124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1" name="Oval 21"/>
          <p:cNvSpPr>
            <a:spLocks noChangeArrowheads="1"/>
          </p:cNvSpPr>
          <p:nvPr/>
        </p:nvSpPr>
        <p:spPr bwMode="auto">
          <a:xfrm>
            <a:off x="6781800" y="2971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2" name="Oval 22"/>
          <p:cNvSpPr>
            <a:spLocks noChangeArrowheads="1"/>
          </p:cNvSpPr>
          <p:nvPr/>
        </p:nvSpPr>
        <p:spPr bwMode="auto">
          <a:xfrm>
            <a:off x="533400" y="3962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3" name="Oval 23"/>
          <p:cNvSpPr>
            <a:spLocks noChangeArrowheads="1"/>
          </p:cNvSpPr>
          <p:nvPr/>
        </p:nvSpPr>
        <p:spPr bwMode="auto">
          <a:xfrm>
            <a:off x="4114800" y="3429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4" name="Oval 24"/>
          <p:cNvSpPr>
            <a:spLocks noChangeArrowheads="1"/>
          </p:cNvSpPr>
          <p:nvPr/>
        </p:nvSpPr>
        <p:spPr bwMode="auto">
          <a:xfrm>
            <a:off x="5562600" y="3581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5" name="Oval 25"/>
          <p:cNvSpPr>
            <a:spLocks noChangeArrowheads="1"/>
          </p:cNvSpPr>
          <p:nvPr/>
        </p:nvSpPr>
        <p:spPr bwMode="auto">
          <a:xfrm>
            <a:off x="6477000" y="3733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6" name="Oval 26"/>
          <p:cNvSpPr>
            <a:spLocks noChangeArrowheads="1"/>
          </p:cNvSpPr>
          <p:nvPr/>
        </p:nvSpPr>
        <p:spPr bwMode="auto">
          <a:xfrm>
            <a:off x="7848600" y="3505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929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rAng="0" ptsTypes="">
                                      <p:cBhvr>
                                        <p:cTn id="6" dur="3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07 -0.01331  0.014 -0.02796  0.021 -0.0466  C 0.04 -0.09986  0.045 -0.15179  0.031 -0.15978  C 0.017 -0.1691  -0.01 -0.13182  -0.029 -0.07856  C -0.039 -0.0506  -0.045 -0.02397  -0.047 -0.00399  C -0.05 0.01198  -0.051 0.02796  -0.051 0.0466  C -0.051 0.10652  -0.038 0.15578  -0.023 0.15578  C -0.008 0.15578  0.005 0.10652  0.005 0.0466  C 0.005 0.01864  0.002 -0.00799  -0.003 -0.02663  C -0.005 -0.04261  -0.01 -0.05992  -0.016 -0.07723  C -0.036 -0.13182  -0.063 -0.1691  -0.077 -0.15978  C -0.091 -0.15046  -0.086 -0.09986  -0.066 -0.04527  C -0.058 -0.01997  -0.047 0.00133  -0.036 0.01598  C -0.028 0.02929  -0.019 0.04128  -0.007 0.05326  C 0.029 0.09187  0.065 0.10918  0.075 0.0932  C 0.084 0.07723  0.064 0.03329  0.028 -0.00399  C 0.013 -0.01997  -0.003 -0.03196  -0.016 -0.03994  C -0.028 -0.04793  -0.043 -0.05459  -0.059 -0.05859  C -0.103 -0.0719  -0.141 -0.06791  -0.144 -0.0466  C -0.148 -0.02663  -0.115 0.0  -0.071 0.01331  C -0.051 0.01864  -0.032 0.0213  -0.017 0.01997  C -0.004 0.01997  0.01 0.01731  0.025 0.01331  C 0.069 0.0  0.102 -0.02796  0.098 -0.04793  C 0.095 -0.06791  0.057 -0.07323  0.013 -0.05992  C -0.008 -0.05326  -0.027 -0.04394  -0.04 -0.03329  C -0.051 -0.0253  -0.062 -0.01598  -0.074 -0.00399  C -0.109 0.03462  -0.13 0.07723  -0.12 0.0932  C -0.111 0.10918  -0.074 0.09187  -0.039 0.05459  C -0.022 0.03595  -0.008 0.01731  0.0 0.0  Z" pathEditMode="relative" ptsTypes="">
                                      <p:cBhvr>
                                        <p:cTn id="8" dur="2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2361 L 0.00399 0.02384 L -0.03177 0.0287 L -0.02812 0.07639 L -0.06389 0.08125 L -0.06024 0.12893 L -0.09601 0.13379 L -0.09236 0.18148 L -0.12812 0.18634 L -0.12448 0.23402 L -0.16024 0.23889 L -0.1566 0.28657 L -0.19236 0.29143 L -0.18872 0.33912 L -0.22431 0.34398 " pathEditMode="relative" rAng="5053139" ptsTypes="FFFFFFFFFFFFFFF">
                                      <p:cBhvr>
                                        <p:cTn id="10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3" y="183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33333E-6 1.11111E-6 L -0.0243 0.11667 L -0.10416 0.11667 L -0.03993 0.18889 L -0.06423 0.30579 L -3.33333E-6 0.2338 L 0.06424 0.30579 L 0.03993 0.18889 L 0.10417 0.11667 L 0.02414 0.11667 L -3.33333E-6 1.11111E-6 Z " pathEditMode="relative" rAng="0" ptsTypes="FFFFFFFFFFF">
                                      <p:cBhvr>
                                        <p:cTn id="12" dur="30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2" presetClass="path" presetSubtype="0" repeatCount="indefinite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0729 -0.04236 L 0.08368 -0.00648 L 0.0566 -0.03819 L 0.03299 -0.00208 L 0.0059 -0.03356 L -0.01771 0.00232 L -0.04479 -0.02916 L -0.0684 0.00672 L -0.09549 -0.02477 L -0.11927 0.01111 L -0.14618 -0.02037 L -0.16997 0.01574 L -0.19687 -0.01574 L -0.22066 0.02014 L -0.24757 -0.01134 " pathEditMode="relative" rAng="7876344" ptsTypes="FFFFFFFFFFFFFFF">
                                      <p:cBhvr>
                                        <p:cTn id="14" dur="500" fill="hold"/>
                                        <p:tgtEl>
                                          <p:spTgt spid="143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3" y="15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9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 0.0  C 0.007 -0.01331  0.014 -0.02796  0.021 -0.0466  C 0.04 -0.09986  0.045 -0.15179  0.031 -0.15978  C 0.017 -0.1691  -0.01 -0.13182  -0.029 -0.07856  C -0.039 -0.0506  -0.045 -0.02397  -0.047 -0.00399  C -0.05 0.01198  -0.051 0.02796  -0.051 0.0466  C -0.051 0.10652  -0.038 0.15578  -0.023 0.15578  C -0.008 0.15578  0.005 0.10652  0.005 0.0466  C 0.005 0.01864  0.002 -0.00799  -0.003 -0.02663  C -0.005 -0.04261  -0.01 -0.05992  -0.016 -0.07723  C -0.036 -0.13182  -0.063 -0.1691  -0.077 -0.15978  C -0.091 -0.15046  -0.086 -0.09986  -0.066 -0.04527  C -0.058 -0.01997  -0.047 0.00133  -0.036 0.01598  C -0.028 0.02929  -0.019 0.04128  -0.007 0.05326  C 0.029 0.09187  0.065 0.10918  0.075 0.0932  C 0.084 0.07723  0.064 0.03329  0.028 -0.00399  C 0.013 -0.01997  -0.003 -0.03196  -0.016 -0.03994  C -0.028 -0.04793  -0.043 -0.05459  -0.059 -0.05859  C -0.103 -0.0719  -0.141 -0.06791  -0.144 -0.0466  C -0.148 -0.02663  -0.115 0.0  -0.071 0.01331  C -0.051 0.01864  -0.032 0.0213  -0.017 0.01997  C -0.004 0.01997  0.01 0.01731  0.025 0.01331  C 0.069 0.0  0.102 -0.02796  0.098 -0.04793  C 0.095 -0.06791  0.057 -0.07323  0.013 -0.05992  C -0.008 -0.05326  -0.027 -0.04394  -0.04 -0.03329  C -0.051 -0.0253  -0.062 -0.01598  -0.074 -0.00399  C -0.109 0.03462  -0.13 0.07723  -0.12 0.0932  C -0.111 0.10918  -0.074 0.09187  -0.039 0.05459  C -0.022 0.03595  -0.008 0.01731  0.0 0.0  Z" pathEditMode="relative" ptsTypes="">
                                      <p:cBhvr>
                                        <p:cTn id="16" dur="20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18" dur="30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9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 0.0  C 0.007 -0.01331  0.014 -0.02796  0.021 -0.0466  C 0.04 -0.09986  0.045 -0.15179  0.031 -0.15978  C 0.017 -0.1691  -0.01 -0.13182  -0.029 -0.07856  C -0.039 -0.0506  -0.045 -0.02397  -0.047 -0.00399  C -0.05 0.01198  -0.051 0.02796  -0.051 0.0466  C -0.051 0.10652  -0.038 0.15578  -0.023 0.15578  C -0.008 0.15578  0.005 0.10652  0.005 0.0466  C 0.005 0.01864  0.002 -0.00799  -0.003 -0.02663  C -0.005 -0.04261  -0.01 -0.05992  -0.016 -0.07723  C -0.036 -0.13182  -0.063 -0.1691  -0.077 -0.15978  C -0.091 -0.15046  -0.086 -0.09986  -0.066 -0.04527  C -0.058 -0.01997  -0.047 0.00133  -0.036 0.01598  C -0.028 0.02929  -0.019 0.04128  -0.007 0.05326  C 0.029 0.09187  0.065 0.10918  0.075 0.0932  C 0.084 0.07723  0.064 0.03329  0.028 -0.00399  C 0.013 -0.01997  -0.003 -0.03196  -0.016 -0.03994  C -0.028 -0.04793  -0.043 -0.05459  -0.059 -0.05859  C -0.103 -0.0719  -0.141 -0.06791  -0.144 -0.0466  C -0.148 -0.02663  -0.115 0.0  -0.071 0.01331  C -0.051 0.01864  -0.032 0.0213  -0.017 0.01997  C -0.004 0.01997  0.01 0.01731  0.025 0.01331  C 0.069 0.0  0.102 -0.02796  0.098 -0.04793  C 0.095 -0.06791  0.057 -0.07323  0.013 -0.05992  C -0.008 -0.05326  -0.027 -0.04394  -0.04 -0.03329  C -0.051 -0.0253  -0.062 -0.01598  -0.074 -0.00399  C -0.109 0.03462  -0.13 0.07723  -0.12 0.0932  C -0.111 0.10918  -0.074 0.09187  -0.039 0.05459  C -0.022 0.03595  -0.008 0.01731  0.0 0.0  Z" pathEditMode="relative" ptsTypes="">
                                      <p:cBhvr>
                                        <p:cTn id="20" dur="20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417 -0.00555 L 0.03316 0.11551 L 0.12917 0.11551 L 0.05208 0.19028 L 0.08125 0.31134 L 0.00417 0.23681 L -0.07292 0.31134 L -0.04375 0.19028 L -0.12083 0.11551 L -0.02483 0.11551 L 0.00417 -0.00555 Z " pathEditMode="relative" rAng="0" ptsTypes="FFFFFFFFFFF">
                                      <p:cBhvr>
                                        <p:cTn id="22" dur="3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83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2" presetClass="path" presetSubtype="0" repeatCount="indefinite" autoRev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 0.0  l 0.036 0.0  l 0.0 0.04793  l 0.036 0.0  l 0.0 0.04793  l 0.036 0.0  l 0.0 0.04793  l 0.036 0.0  l 0.0 0.04793  l 0.036 0.0  l 0.0 0.04793  l 0.036 0.0  l 0.0 0.04793  l 0.036 0.0  l 0.0 0.04793  E" pathEditMode="relative" ptsTypes="">
                                      <p:cBhvr>
                                        <p:cTn id="24" dur="500" fill="hold"/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9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 0.0  C 0.007 -0.01331  0.014 -0.02796  0.021 -0.0466  C 0.04 -0.09986  0.045 -0.15179  0.031 -0.15978  C 0.017 -0.1691  -0.01 -0.13182  -0.029 -0.07856  C -0.039 -0.0506  -0.045 -0.02397  -0.047 -0.00399  C -0.05 0.01198  -0.051 0.02796  -0.051 0.0466  C -0.051 0.10652  -0.038 0.15578  -0.023 0.15578  C -0.008 0.15578  0.005 0.10652  0.005 0.0466  C 0.005 0.01864  0.002 -0.00799  -0.003 -0.02663  C -0.005 -0.04261  -0.01 -0.05992  -0.016 -0.07723  C -0.036 -0.13182  -0.063 -0.1691  -0.077 -0.15978  C -0.091 -0.15046  -0.086 -0.09986  -0.066 -0.04527  C -0.058 -0.01997  -0.047 0.00133  -0.036 0.01598  C -0.028 0.02929  -0.019 0.04128  -0.007 0.05326  C 0.029 0.09187  0.065 0.10918  0.075 0.0932  C 0.084 0.07723  0.064 0.03329  0.028 -0.00399  C 0.013 -0.01997  -0.003 -0.03196  -0.016 -0.03994  C -0.028 -0.04793  -0.043 -0.05459  -0.059 -0.05859  C -0.103 -0.0719  -0.141 -0.06791  -0.144 -0.0466  C -0.148 -0.02663  -0.115 0.0  -0.071 0.01331  C -0.051 0.01864  -0.032 0.0213  -0.017 0.01997  C -0.004 0.01997  0.01 0.01731  0.025 0.01331  C 0.069 0.0  0.102 -0.02796  0.098 -0.04793  C 0.095 -0.06791  0.057 -0.07323  0.013 -0.05992  C -0.008 -0.05326  -0.027 -0.04394  -0.04 -0.03329  C -0.051 -0.0253  -0.062 -0.01598  -0.074 -0.00399  C -0.109 0.03462  -0.13 0.07723  -0.12 0.0932  C -0.111 0.10918  -0.074 0.09187  -0.039 0.05459  C -0.022 0.03595  -0.008 0.01731  0.0 0.0  Z" pathEditMode="relative" ptsTypes="">
                                      <p:cBhvr>
                                        <p:cTn id="26" dur="2000" fill="hold"/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11111E-6 -4.81481E-6 L -0.09531 0.00278 L -0.1224 0.12524 L -0.15434 0.00556 L -0.24948 0.00857 L -0.17431 -0.06875 L -0.2059 -0.18819 L -0.12726 -0.11689 L -0.05174 -0.19398 L -0.07882 -0.07152 L 1.11111E-6 -4.81481E-6 Z " pathEditMode="relative" rAng="6388477" ptsTypes="FFFFFFFFFFF">
                                      <p:cBhvr>
                                        <p:cTn id="28" dur="30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9" y="-449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9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 0.0  C 0.007 -0.01331  0.014 -0.02796  0.021 -0.0466  C 0.04 -0.09986  0.045 -0.15179  0.031 -0.15978  C 0.017 -0.1691  -0.01 -0.13182  -0.029 -0.07856  C -0.039 -0.0506  -0.045 -0.02397  -0.047 -0.00399  C -0.05 0.01198  -0.051 0.02796  -0.051 0.0466  C -0.051 0.10652  -0.038 0.15578  -0.023 0.15578  C -0.008 0.15578  0.005 0.10652  0.005 0.0466  C 0.005 0.01864  0.002 -0.00799  -0.003 -0.02663  C -0.005 -0.04261  -0.01 -0.05992  -0.016 -0.07723  C -0.036 -0.13182  -0.063 -0.1691  -0.077 -0.15978  C -0.091 -0.15046  -0.086 -0.09986  -0.066 -0.04527  C -0.058 -0.01997  -0.047 0.00133  -0.036 0.01598  C -0.028 0.02929  -0.019 0.04128  -0.007 0.05326  C 0.029 0.09187  0.065 0.10918  0.075 0.0932  C 0.084 0.07723  0.064 0.03329  0.028 -0.00399  C 0.013 -0.01997  -0.003 -0.03196  -0.016 -0.03994  C -0.028 -0.04793  -0.043 -0.05459  -0.059 -0.05859  C -0.103 -0.0719  -0.141 -0.06791  -0.144 -0.0466  C -0.148 -0.02663  -0.115 0.0  -0.071 0.01331  C -0.051 0.01864  -0.032 0.0213  -0.017 0.01997  C -0.004 0.01997  0.01 0.01731  0.025 0.01331  C 0.069 0.0  0.102 -0.02796  0.098 -0.04793  C 0.095 -0.06791  0.057 -0.07323  0.013 -0.05992  C -0.008 -0.05326  -0.027 -0.04394  -0.04 -0.03329  C -0.051 -0.0253  -0.062 -0.01598  -0.074 -0.00399  C -0.109 0.03462  -0.13 0.07723  -0.12 0.0932  C -0.111 0.10918  -0.074 0.09187  -0.039 0.05459  C -0.022 0.03595  -0.008 0.01731  0.0 0.0  Z" pathEditMode="relative" ptsTypes="">
                                      <p:cBhvr>
                                        <p:cTn id="30" dur="2000" fill="hold"/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2" presetClass="path" presetSubtype="0" repeatCount="indefinite" autoRev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 0.0  l 0.036 0.0  l 0.0 0.04793  l 0.036 0.0  l 0.0 0.04793  l 0.036 0.0  l 0.0 0.04793  l 0.036 0.0  l 0.0 0.04793  l 0.036 0.0  l 0.0 0.04793  l 0.036 0.0  l 0.0 0.04793  l 0.036 0.0  l 0.0 0.04793  E" pathEditMode="relative" ptsTypes="">
                                      <p:cBhvr>
                                        <p:cTn id="32" dur="500" fill="hold"/>
                                        <p:tgtEl>
                                          <p:spTgt spid="143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9" presetClass="pat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 0.0  C 0.007 -0.01331  0.014 -0.02796  0.021 -0.0466  C 0.04 -0.09986  0.045 -0.15179  0.031 -0.15978  C 0.017 -0.1691  -0.01 -0.13182  -0.029 -0.07856  C -0.039 -0.0506  -0.045 -0.02397  -0.047 -0.00399  C -0.05 0.01198  -0.051 0.02796  -0.051 0.0466  C -0.051 0.10652  -0.038 0.15578  -0.023 0.15578  C -0.008 0.15578  0.005 0.10652  0.005 0.0466  C 0.005 0.01864  0.002 -0.00799  -0.003 -0.02663  C -0.005 -0.04261  -0.01 -0.05992  -0.016 -0.07723  C -0.036 -0.13182  -0.063 -0.1691  -0.077 -0.15978  C -0.091 -0.15046  -0.086 -0.09986  -0.066 -0.04527  C -0.058 -0.01997  -0.047 0.00133  -0.036 0.01598  C -0.028 0.02929  -0.019 0.04128  -0.007 0.05326  C 0.029 0.09187  0.065 0.10918  0.075 0.0932  C 0.084 0.07723  0.064 0.03329  0.028 -0.00399  C 0.013 -0.01997  -0.003 -0.03196  -0.016 -0.03994  C -0.028 -0.04793  -0.043 -0.05459  -0.059 -0.05859  C -0.103 -0.0719  -0.141 -0.06791  -0.144 -0.0466  C -0.148 -0.02663  -0.115 0.0  -0.071 0.01331  C -0.051 0.01864  -0.032 0.0213  -0.017 0.01997  C -0.004 0.01997  0.01 0.01731  0.025 0.01331  C 0.069 0.0  0.102 -0.02796  0.098 -0.04793  C 0.095 -0.06791  0.057 -0.07323  0.013 -0.05992  C -0.008 -0.05326  -0.027 -0.04394  -0.04 -0.03329  C -0.051 -0.0253  -0.062 -0.01598  -0.074 -0.00399  C -0.109 0.03462  -0.13 0.07723  -0.12 0.0932  C -0.111 0.10918  -0.074 0.09187  -0.039 0.05459  C -0.022 0.03595  -0.008 0.01731  0.0 0.0  Z" pathEditMode="relative" ptsTypes="">
                                      <p:cBhvr>
                                        <p:cTn id="34" dur="2000" fill="hold"/>
                                        <p:tgtEl>
                                          <p:spTgt spid="143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2" presetClass="path" presetSubtype="0" repeatCount="indefinite" autoRev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 0.0  l 0.036 0.0  l 0.0 0.04793  l 0.036 0.0  l 0.0 0.04793  l 0.036 0.0  l 0.0 0.04793  l 0.036 0.0  l 0.0 0.04793  l 0.036 0.0  l 0.0 0.04793  l 0.036 0.0  l 0.0 0.04793  l 0.036 0.0  l 0.0 0.04793  E" pathEditMode="relative" ptsTypes="">
                                      <p:cBhvr>
                                        <p:cTn id="36" dur="500" fill="hold"/>
                                        <p:tgtEl>
                                          <p:spTgt spid="143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 -0.00046 L -0.02934 -0.0419 L 0.00017 -0.07893 L -0.02934 -0.12083 L 0.0 -0.15764 L -0.02986 -0.2 L -0.00017 -0.23703 L -0.03021 -0.2787 L -0.00052 -0.31597 L -0.03021 -0.35787 L -0.00087 -0.39467 L -0.03056 -0.43657 L -0.00122 -0.47361 L -0.03108 -0.51574 L -0.00191 -0.55254 " pathEditMode="relative" rAng="13600686" ptsTypes="FFFFFFFFFFFFFFF">
                                      <p:cBhvr>
                                        <p:cTn id="38" dur="500" fill="hold"/>
                                        <p:tgtEl>
                                          <p:spTgt spid="143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2759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2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-0.00023 L -0.02934 -0.04166 L -0.00087 -0.07754 L -0.03039 -0.11944 L -0.00191 -0.15532 L -0.03177 -0.19768 L -0.00295 -0.23356 L -0.03282 -0.27523 L -0.00417 -0.31134 L -0.03386 -0.35324 L -0.00539 -0.38935 L -0.03507 -0.43125 L -0.00643 -0.46713 L -0.03629 -0.50903 L -0.00799 -0.54467 " pathEditMode="relative" rAng="13600686" ptsTypes="FFFFFFFFFFFFFFF">
                                      <p:cBhvr>
                                        <p:cTn id="40" dur="500" fill="hold"/>
                                        <p:tgtEl>
                                          <p:spTgt spid="143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722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2" presetClass="pat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3.33333E-6 -0.00023 L -0.02778 -0.03958 L 0.00069 -0.07546 L -0.02709 -0.11505 L 0.00121 -0.15069 L -0.02691 -0.19074 L 0.00191 -0.22662 L -0.02622 -0.26597 L 0.00243 -0.30208 L -0.0257 -0.3419 L 0.00277 -0.37778 L -0.02518 -0.41736 L 0.0033 -0.45324 L -0.02483 -0.49306 L 0.00347 -0.52847 " pathEditMode="relative" rAng="13600686" ptsTypes="FFFFFFFFFFFFFFF">
                                      <p:cBhvr>
                                        <p:cTn id="42" dur="500" fill="hold"/>
                                        <p:tgtEl>
                                          <p:spTgt spid="143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2641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2" presetClass="pat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17 -0.00023 L -0.0335 -0.04745 L 0.00191 -0.09213 L -0.03159 -0.13981 L 0.00365 -0.18449 L -0.0302 -0.2324 L 0.00573 -0.27708 L -0.02847 -0.32453 L 0.0073 -0.36944 L -0.02656 -0.41713 L 0.00886 -0.46157 L -0.025 -0.50925 L 0.01042 -0.55393 L -0.02343 -0.60185 L 0.01181 -0.64606 " pathEditMode="relative" rAng="13600686" ptsTypes="FFFFFFFFFFFFFFF">
                                      <p:cBhvr>
                                        <p:cTn id="44" dur="500" fill="hold"/>
                                        <p:tgtEl>
                                          <p:spTgt spid="143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3229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2" presetClass="path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 -0.00047 L -0.03021 -0.04283 L 0.00087 -0.08195 L -0.02934 -0.12523 L 0.00156 -0.16412 L -0.02882 -0.20787 L 0.00243 -0.24676 L -0.02812 -0.28982 L 0.00313 -0.32917 L -0.02743 -0.37223 L 0.00365 -0.41135 L -0.02691 -0.4544 L 0.00434 -0.49375 L -0.02639 -0.53704 L 0.00451 -0.5757 " pathEditMode="relative" rAng="13600686" ptsTypes="FFFFFFFFFFFFFFF">
                                      <p:cBhvr>
                                        <p:cTn id="46" dur="500" fill="hold"/>
                                        <p:tgtEl>
                                          <p:spTgt spid="143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2875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17 -0.00023 L -0.03333 -0.04699 L 0.00105 -0.09051 L -0.03211 -0.1382 L 0.00209 -0.18148 L -0.03159 -0.22917 L 0.0033 -0.27269 L -0.03055 -0.32014 L 0.00417 -0.36366 L -0.02951 -0.41111 L 0.00504 -0.45463 L -0.02864 -0.50208 L 0.00591 -0.54537 L -0.02795 -0.59329 L 0.00608 -0.63634 " pathEditMode="relative" rAng="13600686" ptsTypes="FFFFFFFFFFFFFFF">
                                      <p:cBhvr>
                                        <p:cTn id="48" dur="500" fill="hold"/>
                                        <p:tgtEl>
                                          <p:spTgt spid="143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3180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2" presetClass="pat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3.33333E-6 -0.00069 L -0.03507 -0.04954 L 0.00018 -0.09398 L -0.03472 -0.14352 L 0.00035 -0.18796 L -0.03489 -0.23796 L 0.00035 -0.28217 L -0.03489 -0.33171 L 0.0007 -0.37639 L -0.03472 -0.42616 L 0.00052 -0.4706 L -0.03455 -0.52014 L 0.00052 -0.56458 L -0.03472 -0.61435 L 0.00018 -0.6581 " pathEditMode="relative" rAng="13600686" ptsTypes="FFFFFFFFFFFFFFF">
                                      <p:cBhvr>
                                        <p:cTn id="50" dur="500" fill="hold"/>
                                        <p:tgtEl>
                                          <p:spTgt spid="143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87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2" presetClass="pat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-0.00047 L -0.0302 -0.04283 L 0.00087 -0.08195 L -0.02934 -0.12523 L 0.00157 -0.16412 L -0.02882 -0.20787 L 0.00243 -0.24676 L -0.02812 -0.28982 L 0.00313 -0.32917 L -0.02743 -0.37222 L 0.00365 -0.41134 L -0.02691 -0.4544 L 0.00434 -0.49375 L -0.02639 -0.53704 L 0.00452 -0.5757 " pathEditMode="relative" rAng="13600686" ptsTypes="FFFFFFFFFFFFFFF">
                                      <p:cBhvr>
                                        <p:cTn id="52" dur="500" fill="hold"/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animBg="1"/>
      <p:bldP spid="143364" grpId="0" animBg="1"/>
      <p:bldP spid="143365" grpId="0" animBg="1"/>
      <p:bldP spid="143366" grpId="0" animBg="1"/>
      <p:bldP spid="143367" grpId="0" animBg="1"/>
      <p:bldP spid="143368" grpId="0" animBg="1"/>
      <p:bldP spid="143369" grpId="0" animBg="1"/>
      <p:bldP spid="143370" grpId="0" animBg="1"/>
      <p:bldP spid="143371" grpId="0" animBg="1"/>
      <p:bldP spid="143372" grpId="0" animBg="1"/>
      <p:bldP spid="143373" grpId="0" animBg="1"/>
      <p:bldP spid="143374" grpId="0" animBg="1"/>
      <p:bldP spid="143375" grpId="0" animBg="1"/>
      <p:bldP spid="143376" grpId="0" animBg="1"/>
      <p:bldP spid="143377" grpId="0" animBg="1"/>
      <p:bldP spid="143378" grpId="0" animBg="1"/>
      <p:bldP spid="143379" grpId="0" animBg="1"/>
      <p:bldP spid="143380" grpId="0" animBg="1"/>
      <p:bldP spid="143381" grpId="0" animBg="1"/>
      <p:bldP spid="143382" grpId="0" animBg="1"/>
      <p:bldP spid="143383" grpId="0" animBg="1"/>
      <p:bldP spid="143384" grpId="0" animBg="1"/>
      <p:bldP spid="143385" grpId="0" animBg="1"/>
      <p:bldP spid="14338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562600"/>
          </a:xfrm>
        </p:spPr>
        <p:txBody>
          <a:bodyPr/>
          <a:lstStyle/>
          <a:p>
            <a:pPr marL="514350" indent="-514350">
              <a:buAutoNum type="arabicPeriod" startAt="4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Air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Pressure</a:t>
            </a:r>
            <a:r>
              <a:rPr lang="en-US" b="1" dirty="0"/>
              <a:t>:  </a:t>
            </a:r>
            <a:r>
              <a:rPr lang="en-US" b="1" u="sng" dirty="0"/>
              <a:t>the pressure due to the weight of the overlying atmosphere pushing down on an area</a:t>
            </a:r>
            <a:r>
              <a:rPr lang="en-US" b="1" u="sng" dirty="0" smtClean="0"/>
              <a:t>.</a:t>
            </a:r>
          </a:p>
          <a:p>
            <a:pPr marL="0" indent="0">
              <a:buNone/>
            </a:pPr>
            <a:endParaRPr lang="en-US" b="1" u="sng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1524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rgbClr val="002060"/>
                </a:solidFill>
                <a:latin typeface="Impact" pitchFamily="34" charset="0"/>
              </a:rPr>
              <a:t>Factors That Influence Weather</a:t>
            </a:r>
            <a:endParaRPr lang="en-US" sz="5400" dirty="0">
              <a:solidFill>
                <a:srgbClr val="002060"/>
              </a:solidFill>
              <a:latin typeface="Impact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7370747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042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191000" cy="631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r>
              <a:rPr lang="en-US" b="1" dirty="0"/>
              <a:t>Measured with a </a:t>
            </a:r>
            <a:r>
              <a:rPr lang="en-US" b="1" u="sng" dirty="0"/>
              <a:t>barometer.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1494" y="932543"/>
            <a:ext cx="269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Mercury Barometer</a:t>
            </a:r>
            <a:endParaRPr lang="en-US" sz="24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5543" y="1394208"/>
            <a:ext cx="3733800" cy="375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24894" y="972909"/>
            <a:ext cx="2638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Aneroid Barometer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60604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blogs.hamweather.com/wp-content/uploads/Earth-lighting-equinox_EN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04800"/>
            <a:ext cx="9028253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r>
              <a:rPr lang="en-US" b="1" dirty="0" smtClean="0"/>
              <a:t>Changes in air pressure are a sign of changing weather about to happen:</a:t>
            </a:r>
          </a:p>
          <a:p>
            <a:pPr lvl="1"/>
            <a:r>
              <a:rPr lang="en-US" sz="3200" b="1" dirty="0" smtClean="0">
                <a:solidFill>
                  <a:srgbClr val="0070C0"/>
                </a:solidFill>
              </a:rPr>
              <a:t>If air pressure DROPS </a:t>
            </a:r>
            <a:r>
              <a:rPr lang="en-US" sz="3200" b="1" dirty="0" smtClean="0"/>
              <a:t>– </a:t>
            </a:r>
            <a:r>
              <a:rPr lang="en-US" sz="3200" b="1" u="sng" dirty="0" smtClean="0"/>
              <a:t>a low-pressure system is moving into the area (bad weather is coming)</a:t>
            </a:r>
          </a:p>
          <a:p>
            <a:pPr lvl="1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If air pressure RISES </a:t>
            </a:r>
            <a:r>
              <a:rPr lang="en-US" sz="3200" b="1" dirty="0" smtClean="0"/>
              <a:t>– </a:t>
            </a:r>
            <a:r>
              <a:rPr lang="en-US" sz="3200" b="1" u="sng" dirty="0" smtClean="0"/>
              <a:t>a high-pressure system is moving into the area (sunny weather is coming)</a:t>
            </a:r>
            <a:endParaRPr lang="en-US" sz="3200" b="1" u="sng" dirty="0"/>
          </a:p>
          <a:p>
            <a:endParaRPr lang="en-US" dirty="0"/>
          </a:p>
        </p:txBody>
      </p:sp>
      <p:pic>
        <p:nvPicPr>
          <p:cNvPr id="8196" name="Picture 4" descr="http://home.comcast.net/~rhaberlin/images/pwppth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21182"/>
            <a:ext cx="5334000" cy="352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592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r>
              <a:rPr lang="en-US" b="1" dirty="0" smtClean="0"/>
              <a:t>Differences in air pressure occur because </a:t>
            </a:r>
            <a:r>
              <a:rPr lang="en-US" b="1" u="sng" dirty="0" smtClean="0"/>
              <a:t>the Sun heat’s Earth’s surface unevenly.</a:t>
            </a:r>
          </a:p>
          <a:p>
            <a:pPr lvl="1"/>
            <a:r>
              <a:rPr lang="en-US" b="1" dirty="0" smtClean="0"/>
              <a:t>Hot air will rise (low pressure) and cold air will sink (high pressure).</a:t>
            </a:r>
          </a:p>
          <a:p>
            <a:pPr lvl="1"/>
            <a:r>
              <a:rPr lang="en-US" b="1" u="sng" dirty="0" smtClean="0"/>
              <a:t>Air at Earth’s surface always moves from HIGH PRESSURE TO LOW PRESSURE.</a:t>
            </a:r>
            <a:endParaRPr lang="en-US" b="1" u="sng" dirty="0"/>
          </a:p>
        </p:txBody>
      </p:sp>
      <p:pic>
        <p:nvPicPr>
          <p:cNvPr id="4" name="Picture 4" descr="http://home.comcast.net/~rhaberlin/images/pwppth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575733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190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486400"/>
          </a:xfrm>
        </p:spPr>
        <p:txBody>
          <a:bodyPr/>
          <a:lstStyle/>
          <a:p>
            <a:pPr marL="514350" indent="-514350">
              <a:buAutoNum type="arabicPeriod" startAt="5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Wind</a:t>
            </a:r>
            <a:r>
              <a:rPr lang="en-US" b="1" dirty="0" smtClean="0"/>
              <a:t>: </a:t>
            </a:r>
            <a:r>
              <a:rPr lang="en-US" b="1" u="sng" dirty="0" smtClean="0"/>
              <a:t>the </a:t>
            </a:r>
            <a:r>
              <a:rPr lang="en-US" b="1" u="sng" dirty="0"/>
              <a:t>horizontal movement of air parallel to Earth’s surface</a:t>
            </a:r>
            <a:r>
              <a:rPr lang="en-US" b="1" u="sng" dirty="0" smtClean="0"/>
              <a:t>.</a:t>
            </a:r>
          </a:p>
          <a:p>
            <a:pPr marL="0" indent="0">
              <a:buNone/>
            </a:pPr>
            <a:endParaRPr lang="en-US" b="1" u="sng" dirty="0" smtClean="0"/>
          </a:p>
          <a:p>
            <a:r>
              <a:rPr lang="en-US" b="1" dirty="0"/>
              <a:t>Caused by differences in </a:t>
            </a:r>
            <a:r>
              <a:rPr lang="en-US" b="1" dirty="0" smtClean="0"/>
              <a:t>                                                       AIR PRESSURE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Measured with:</a:t>
            </a:r>
          </a:p>
          <a:p>
            <a:pPr lvl="1"/>
            <a:r>
              <a:rPr lang="en-US" sz="3200" b="1" u="sng" dirty="0" smtClean="0"/>
              <a:t>Anemometer (speed)</a:t>
            </a:r>
          </a:p>
          <a:p>
            <a:pPr lvl="1"/>
            <a:r>
              <a:rPr lang="en-US" sz="3200" b="1" u="sng" dirty="0" smtClean="0"/>
              <a:t>Wind Vane (direction)</a:t>
            </a:r>
            <a:endParaRPr lang="en-US" sz="3200" b="1" u="sng" dirty="0"/>
          </a:p>
          <a:p>
            <a:endParaRPr lang="en-US" b="1" u="sng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1524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rgbClr val="002060"/>
                </a:solidFill>
                <a:latin typeface="Impact" pitchFamily="34" charset="0"/>
              </a:rPr>
              <a:t>Factors That Influence Weather</a:t>
            </a:r>
            <a:endParaRPr lang="en-US" sz="5400" dirty="0">
              <a:solidFill>
                <a:srgbClr val="002060"/>
              </a:solidFill>
              <a:latin typeface="Impac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962400" cy="540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8620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Sea Breeze</a:t>
            </a:r>
            <a:r>
              <a:rPr lang="en-US" b="1" dirty="0" smtClean="0"/>
              <a:t>: </a:t>
            </a:r>
            <a:r>
              <a:rPr lang="en-US" b="1" u="sng" dirty="0" smtClean="0"/>
              <a:t>a local wind that blows from an ocean or lake toward land.</a:t>
            </a:r>
          </a:p>
          <a:p>
            <a:pPr lvl="1"/>
            <a:r>
              <a:rPr lang="en-US" b="1" u="sng" dirty="0" smtClean="0"/>
              <a:t>Occurs during the day.</a:t>
            </a:r>
          </a:p>
          <a:p>
            <a:pPr lvl="1"/>
            <a:r>
              <a:rPr lang="en-US" b="1" u="sng" dirty="0" smtClean="0"/>
              <a:t>Land heats up and cools down quicker than water.</a:t>
            </a:r>
            <a:endParaRPr lang="en-US" b="1" u="sng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709" y="2306782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917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Land Breeze</a:t>
            </a:r>
            <a:r>
              <a:rPr lang="en-US" b="1" dirty="0" smtClean="0"/>
              <a:t>: </a:t>
            </a:r>
            <a:r>
              <a:rPr lang="en-US" b="1" u="sng" dirty="0" smtClean="0"/>
              <a:t>a local wind that blows from land toward an ocean or lake.</a:t>
            </a:r>
          </a:p>
          <a:p>
            <a:pPr lvl="1"/>
            <a:r>
              <a:rPr lang="en-US" b="1" u="sng" dirty="0" smtClean="0"/>
              <a:t>Occurs at night.</a:t>
            </a:r>
          </a:p>
          <a:p>
            <a:pPr lvl="1"/>
            <a:endParaRPr lang="en-US" b="1" u="sng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309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Impact" pitchFamily="34" charset="0"/>
              </a:rPr>
              <a:t>What is Climate?</a:t>
            </a:r>
            <a:endParaRPr lang="en-US" sz="5400" dirty="0"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638800"/>
          </a:xfrm>
        </p:spPr>
        <p:txBody>
          <a:bodyPr/>
          <a:lstStyle/>
          <a:p>
            <a:r>
              <a:rPr lang="en-US" b="1" dirty="0" smtClean="0"/>
              <a:t>Climate: </a:t>
            </a:r>
            <a:r>
              <a:rPr lang="en-US" b="1" u="sng" dirty="0">
                <a:cs typeface="Aharoni" pitchFamily="2" charset="-79"/>
              </a:rPr>
              <a:t>a region’s average weather conditions over a long period of time (10’s to 1000’s of years</a:t>
            </a:r>
            <a:r>
              <a:rPr lang="en-US" b="1" u="sng" dirty="0" smtClean="0">
                <a:cs typeface="Aharoni" pitchFamily="2" charset="-79"/>
              </a:rPr>
              <a:t>).</a:t>
            </a:r>
          </a:p>
          <a:p>
            <a:pPr lvl="1"/>
            <a:r>
              <a:rPr lang="en-US" b="1" dirty="0">
                <a:cs typeface="Aharoni" pitchFamily="2" charset="-79"/>
              </a:rPr>
              <a:t>Temperature and </a:t>
            </a:r>
            <a:r>
              <a:rPr lang="en-US" b="1" dirty="0" smtClean="0">
                <a:cs typeface="Aharoni" pitchFamily="2" charset="-79"/>
              </a:rPr>
              <a:t>moisture</a:t>
            </a:r>
          </a:p>
          <a:p>
            <a:r>
              <a:rPr lang="en-US" b="1" dirty="0" smtClean="0">
                <a:cs typeface="Aharoni" pitchFamily="2" charset="-79"/>
              </a:rPr>
              <a:t>Factors that influence climate include: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cs typeface="Aharoni" pitchFamily="2" charset="-79"/>
              </a:rPr>
              <a:t>Latitude:  </a:t>
            </a:r>
            <a:r>
              <a:rPr lang="en-US" b="1" u="sng" dirty="0" smtClean="0"/>
              <a:t>The </a:t>
            </a:r>
            <a:r>
              <a:rPr lang="en-US" b="1" u="sng" dirty="0"/>
              <a:t>higher the latitude (</a:t>
            </a:r>
            <a:r>
              <a:rPr lang="en-US" b="1" u="sng" dirty="0" smtClean="0"/>
              <a:t>closer </a:t>
            </a:r>
            <a:r>
              <a:rPr lang="en-US" b="1" u="sng" dirty="0"/>
              <a:t>to the poles), the colder the climate</a:t>
            </a:r>
          </a:p>
          <a:p>
            <a:pPr marL="514350" indent="-514350">
              <a:buFont typeface="+mj-lt"/>
              <a:buAutoNum type="arabicPeriod"/>
            </a:pPr>
            <a:endParaRPr lang="en-US" b="1" dirty="0">
              <a:cs typeface="Aharoni" pitchFamily="2" charset="-79"/>
            </a:endParaRPr>
          </a:p>
          <a:p>
            <a:pPr lvl="1"/>
            <a:endParaRPr lang="en-US" b="1" u="sng" dirty="0">
              <a:cs typeface="Aharoni" pitchFamily="2" charset="-79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8713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295791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581598" y="4953000"/>
            <a:ext cx="55624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itchFamily="34" charset="0"/>
              </a:rPr>
              <a:t>Low Latitude = Higher Temperature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733800" y="304800"/>
            <a:ext cx="54100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itchFamily="34" charset="0"/>
              </a:rPr>
              <a:t>High Latitude = Lower Temperature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362799" y="3429000"/>
            <a:ext cx="114003" cy="1524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705402" y="685800"/>
            <a:ext cx="685998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703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File:Annual Average Temperature Ma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699" y="0"/>
            <a:ext cx="88809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0408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2.  Land and Water:  </a:t>
            </a:r>
            <a:r>
              <a:rPr lang="en-US" b="1" u="sng" dirty="0" smtClean="0"/>
              <a:t>locations near large bodies of water have milder climates than places inland.</a:t>
            </a:r>
            <a:endParaRPr lang="en-US" b="1" u="sng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 l="43204" b="33963"/>
          <a:stretch>
            <a:fillRect/>
          </a:stretch>
        </p:blipFill>
        <p:spPr bwMode="auto">
          <a:xfrm rot="5400000">
            <a:off x="1600993" y="-153193"/>
            <a:ext cx="5942013" cy="853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16200000" flipV="1">
            <a:off x="342900" y="3543300"/>
            <a:ext cx="1752600" cy="304800"/>
          </a:xfrm>
          <a:prstGeom prst="straightConnector1">
            <a:avLst/>
          </a:prstGeom>
          <a:ln w="508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>
            <a:off x="7620000" y="3657600"/>
            <a:ext cx="1524000" cy="152400"/>
          </a:xfrm>
          <a:prstGeom prst="straightConnector1">
            <a:avLst/>
          </a:prstGeom>
          <a:ln w="508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3318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4582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u="sng" dirty="0" smtClean="0">
                <a:solidFill>
                  <a:schemeClr val="accent6">
                    <a:lumMod val="75000"/>
                  </a:schemeClr>
                </a:solidFill>
              </a:rPr>
              <a:t>Montauk Point: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/>
              <a:t>Winter:   </a:t>
            </a:r>
            <a:r>
              <a:rPr lang="en-US" dirty="0" smtClean="0">
                <a:cs typeface="Arial" charset="0"/>
              </a:rPr>
              <a:t>			Spring: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>
                <a:cs typeface="Arial" charset="0"/>
              </a:rPr>
              <a:t>Summer:</a:t>
            </a:r>
            <a:r>
              <a:rPr lang="en-US" dirty="0" smtClean="0"/>
              <a:t> </a:t>
            </a:r>
            <a:r>
              <a:rPr lang="en-US" dirty="0" smtClean="0">
                <a:cs typeface="Arial" charset="0"/>
              </a:rPr>
              <a:t>		   	Fall: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>
              <a:cs typeface="Arial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>
                <a:cs typeface="Arial" charset="0"/>
              </a:rPr>
              <a:t>Temperature Range? 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>
              <a:cs typeface="Arial" charset="0"/>
            </a:endParaRPr>
          </a:p>
          <a:p>
            <a:pPr fontAlgn="auto">
              <a:spcAft>
                <a:spcPts val="0"/>
              </a:spcAft>
              <a:buClr>
                <a:srgbClr val="F42A1A"/>
              </a:buClr>
              <a:buFont typeface="Arial" pitchFamily="34" charset="0"/>
              <a:buNone/>
              <a:defRPr/>
            </a:pPr>
            <a:r>
              <a:rPr lang="en-US" sz="3600" b="1" u="sng" dirty="0" smtClean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Elmira: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>
                <a:cs typeface="Arial" charset="0"/>
              </a:rPr>
              <a:t>Winter:   			Spring: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>
                <a:cs typeface="Arial" charset="0"/>
              </a:rPr>
              <a:t>Summer: 			Fall: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>
              <a:cs typeface="Arial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>
                <a:cs typeface="Arial" charset="0"/>
              </a:rPr>
              <a:t>Temperature Range? 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524000" y="609600"/>
            <a:ext cx="1295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>
                <a:cs typeface="+mn-cs"/>
              </a:rPr>
              <a:t>40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ºF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5105400" y="60960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56ºF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905000" y="1219200"/>
            <a:ext cx="121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79ºF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648200" y="1219200"/>
            <a:ext cx="15240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63ºF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1524000" y="4114800"/>
            <a:ext cx="144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35ºF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5105400" y="41910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57ºF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1828800" y="472440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82ºF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4648200" y="46482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61ºF</a:t>
            </a: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4419600" y="228600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latin typeface="Calibri" pitchFamily="34" charset="0"/>
              </a:rPr>
              <a:t>79</a:t>
            </a:r>
            <a:r>
              <a:rPr lang="en-US" sz="3600" b="1">
                <a:latin typeface="Calibri" pitchFamily="34" charset="0"/>
                <a:cs typeface="Times New Roman" pitchFamily="18" charset="0"/>
              </a:rPr>
              <a:t>ºF </a:t>
            </a:r>
            <a:r>
              <a:rPr lang="en-US" sz="3600" b="1">
                <a:latin typeface="Calibri" pitchFamily="34" charset="0"/>
              </a:rPr>
              <a:t>- 40</a:t>
            </a:r>
            <a:r>
              <a:rPr lang="en-US" sz="3600" b="1">
                <a:latin typeface="Calibri" pitchFamily="34" charset="0"/>
                <a:cs typeface="Times New Roman" pitchFamily="18" charset="0"/>
              </a:rPr>
              <a:t>ºF </a:t>
            </a:r>
            <a:r>
              <a:rPr lang="en-US" sz="3600" b="1">
                <a:latin typeface="Calibri" pitchFamily="34" charset="0"/>
              </a:rPr>
              <a:t>= 39</a:t>
            </a:r>
            <a:r>
              <a:rPr lang="en-US" sz="3600" b="1">
                <a:latin typeface="Calibri" pitchFamily="34" charset="0"/>
                <a:cs typeface="Times New Roman" pitchFamily="18" charset="0"/>
              </a:rPr>
              <a:t>ºF</a:t>
            </a: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4267200" y="579120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latin typeface="Calibri" pitchFamily="34" charset="0"/>
              </a:rPr>
              <a:t>82</a:t>
            </a:r>
            <a:r>
              <a:rPr lang="en-US" sz="3600" b="1">
                <a:latin typeface="Calibri" pitchFamily="34" charset="0"/>
                <a:cs typeface="Times New Roman" pitchFamily="18" charset="0"/>
              </a:rPr>
              <a:t>ºF - 35ºF = 47ºF</a:t>
            </a:r>
          </a:p>
        </p:txBody>
      </p:sp>
    </p:spTree>
    <p:extLst>
      <p:ext uri="{BB962C8B-B14F-4D97-AF65-F5344CB8AC3E}">
        <p14:creationId xmlns:p14="http://schemas.microsoft.com/office/powerpoint/2010/main" xmlns="" val="123482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9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9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9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9" grpId="0"/>
      <p:bldP spid="49160" grpId="0"/>
      <p:bldP spid="49164" grpId="0"/>
      <p:bldP spid="49165" grpId="0"/>
      <p:bldP spid="491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708" y="0"/>
            <a:ext cx="9207708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113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3.  Elevation:  </a:t>
            </a:r>
            <a:r>
              <a:rPr lang="en-US" b="1" u="sng" dirty="0" smtClean="0"/>
              <a:t>the higher the elevation, the cooler the climate.</a:t>
            </a:r>
            <a:endParaRPr lang="en-US" b="1" u="sng" dirty="0"/>
          </a:p>
        </p:txBody>
      </p:sp>
      <p:pic>
        <p:nvPicPr>
          <p:cNvPr id="7" name="Picture 4" descr="Photo of Mount Kilimanjar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85725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105400" y="1108364"/>
            <a:ext cx="3695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/>
              <a:t>Mount Kilimanjaro</a:t>
            </a:r>
            <a:endParaRPr lang="en-US" sz="2800" b="1" dirty="0"/>
          </a:p>
          <a:p>
            <a:pPr algn="ctr"/>
            <a:r>
              <a:rPr lang="en-US" sz="2800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418126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3855" y="-22860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latin typeface="+mn-lt"/>
                <a:cs typeface="Aharoni" pitchFamily="2" charset="-79"/>
              </a:rPr>
              <a:t>4.  Landform Barriers: </a:t>
            </a:r>
            <a:r>
              <a:rPr lang="en-US" sz="3200" b="1" u="sng" dirty="0" smtClean="0">
                <a:latin typeface="+mn-lt"/>
                <a:cs typeface="Aharoni" pitchFamily="2" charset="-79"/>
              </a:rPr>
              <a:t>can influence precipitation</a:t>
            </a:r>
            <a:endParaRPr lang="en-US" sz="3200" b="1" u="sng" dirty="0">
              <a:latin typeface="+mn-lt"/>
              <a:cs typeface="Aharoni" pitchFamily="2" charset="-79"/>
            </a:endParaRPr>
          </a:p>
        </p:txBody>
      </p:sp>
      <p:sp>
        <p:nvSpPr>
          <p:cNvPr id="93188" name="Freeform 4"/>
          <p:cNvSpPr>
            <a:spLocks/>
          </p:cNvSpPr>
          <p:nvPr/>
        </p:nvSpPr>
        <p:spPr bwMode="auto">
          <a:xfrm>
            <a:off x="0" y="6172200"/>
            <a:ext cx="2971800" cy="685800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480" y="48"/>
              </a:cxn>
              <a:cxn ang="0">
                <a:pos x="912" y="144"/>
              </a:cxn>
              <a:cxn ang="0">
                <a:pos x="1248" y="0"/>
              </a:cxn>
              <a:cxn ang="0">
                <a:pos x="1536" y="144"/>
              </a:cxn>
              <a:cxn ang="0">
                <a:pos x="1872" y="96"/>
              </a:cxn>
            </a:cxnLst>
            <a:rect l="0" t="0" r="r" b="b"/>
            <a:pathLst>
              <a:path w="1872" h="160">
                <a:moveTo>
                  <a:pt x="0" y="144"/>
                </a:moveTo>
                <a:cubicBezTo>
                  <a:pt x="164" y="96"/>
                  <a:pt x="328" y="48"/>
                  <a:pt x="480" y="48"/>
                </a:cubicBezTo>
                <a:cubicBezTo>
                  <a:pt x="632" y="48"/>
                  <a:pt x="784" y="152"/>
                  <a:pt x="912" y="144"/>
                </a:cubicBezTo>
                <a:cubicBezTo>
                  <a:pt x="1040" y="136"/>
                  <a:pt x="1144" y="0"/>
                  <a:pt x="1248" y="0"/>
                </a:cubicBezTo>
                <a:cubicBezTo>
                  <a:pt x="1352" y="0"/>
                  <a:pt x="1432" y="128"/>
                  <a:pt x="1536" y="144"/>
                </a:cubicBezTo>
                <a:cubicBezTo>
                  <a:pt x="1640" y="160"/>
                  <a:pt x="1816" y="104"/>
                  <a:pt x="1872" y="96"/>
                </a:cubicBez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 rot="228844">
            <a:off x="2971800" y="3124200"/>
            <a:ext cx="6324600" cy="3911600"/>
          </a:xfrm>
          <a:custGeom>
            <a:avLst/>
            <a:gdLst/>
            <a:ahLst/>
            <a:cxnLst>
              <a:cxn ang="0">
                <a:pos x="0" y="2464"/>
              </a:cxn>
              <a:cxn ang="0">
                <a:pos x="192" y="2128"/>
              </a:cxn>
              <a:cxn ang="0">
                <a:pos x="624" y="1744"/>
              </a:cxn>
              <a:cxn ang="0">
                <a:pos x="1152" y="1696"/>
              </a:cxn>
              <a:cxn ang="0">
                <a:pos x="1680" y="784"/>
              </a:cxn>
              <a:cxn ang="0">
                <a:pos x="1872" y="208"/>
              </a:cxn>
              <a:cxn ang="0">
                <a:pos x="1968" y="352"/>
              </a:cxn>
              <a:cxn ang="0">
                <a:pos x="2016" y="208"/>
              </a:cxn>
              <a:cxn ang="0">
                <a:pos x="2112" y="16"/>
              </a:cxn>
              <a:cxn ang="0">
                <a:pos x="2160" y="304"/>
              </a:cxn>
              <a:cxn ang="0">
                <a:pos x="2208" y="736"/>
              </a:cxn>
              <a:cxn ang="0">
                <a:pos x="2400" y="880"/>
              </a:cxn>
              <a:cxn ang="0">
                <a:pos x="2448" y="1264"/>
              </a:cxn>
              <a:cxn ang="0">
                <a:pos x="2832" y="1696"/>
              </a:cxn>
              <a:cxn ang="0">
                <a:pos x="3696" y="1936"/>
              </a:cxn>
              <a:cxn ang="0">
                <a:pos x="3984" y="1936"/>
              </a:cxn>
            </a:cxnLst>
            <a:rect l="0" t="0" r="r" b="b"/>
            <a:pathLst>
              <a:path w="3984" h="2464">
                <a:moveTo>
                  <a:pt x="0" y="2464"/>
                </a:moveTo>
                <a:cubicBezTo>
                  <a:pt x="44" y="2356"/>
                  <a:pt x="88" y="2248"/>
                  <a:pt x="192" y="2128"/>
                </a:cubicBezTo>
                <a:cubicBezTo>
                  <a:pt x="296" y="2008"/>
                  <a:pt x="464" y="1816"/>
                  <a:pt x="624" y="1744"/>
                </a:cubicBezTo>
                <a:cubicBezTo>
                  <a:pt x="784" y="1672"/>
                  <a:pt x="976" y="1856"/>
                  <a:pt x="1152" y="1696"/>
                </a:cubicBezTo>
                <a:cubicBezTo>
                  <a:pt x="1328" y="1536"/>
                  <a:pt x="1560" y="1032"/>
                  <a:pt x="1680" y="784"/>
                </a:cubicBezTo>
                <a:cubicBezTo>
                  <a:pt x="1800" y="536"/>
                  <a:pt x="1824" y="280"/>
                  <a:pt x="1872" y="208"/>
                </a:cubicBezTo>
                <a:cubicBezTo>
                  <a:pt x="1920" y="136"/>
                  <a:pt x="1944" y="352"/>
                  <a:pt x="1968" y="352"/>
                </a:cubicBezTo>
                <a:cubicBezTo>
                  <a:pt x="1992" y="352"/>
                  <a:pt x="1992" y="264"/>
                  <a:pt x="2016" y="208"/>
                </a:cubicBezTo>
                <a:cubicBezTo>
                  <a:pt x="2040" y="152"/>
                  <a:pt x="2088" y="0"/>
                  <a:pt x="2112" y="16"/>
                </a:cubicBezTo>
                <a:cubicBezTo>
                  <a:pt x="2136" y="32"/>
                  <a:pt x="2144" y="184"/>
                  <a:pt x="2160" y="304"/>
                </a:cubicBezTo>
                <a:cubicBezTo>
                  <a:pt x="2176" y="424"/>
                  <a:pt x="2168" y="640"/>
                  <a:pt x="2208" y="736"/>
                </a:cubicBezTo>
                <a:cubicBezTo>
                  <a:pt x="2248" y="832"/>
                  <a:pt x="2360" y="792"/>
                  <a:pt x="2400" y="880"/>
                </a:cubicBezTo>
                <a:cubicBezTo>
                  <a:pt x="2440" y="968"/>
                  <a:pt x="2376" y="1128"/>
                  <a:pt x="2448" y="1264"/>
                </a:cubicBezTo>
                <a:cubicBezTo>
                  <a:pt x="2520" y="1400"/>
                  <a:pt x="2624" y="1584"/>
                  <a:pt x="2832" y="1696"/>
                </a:cubicBezTo>
                <a:cubicBezTo>
                  <a:pt x="3040" y="1808"/>
                  <a:pt x="3504" y="1896"/>
                  <a:pt x="3696" y="1936"/>
                </a:cubicBezTo>
                <a:cubicBezTo>
                  <a:pt x="3888" y="1976"/>
                  <a:pt x="3936" y="1956"/>
                  <a:pt x="3984" y="1936"/>
                </a:cubicBezTo>
              </a:path>
            </a:pathLst>
          </a:custGeom>
          <a:solidFill>
            <a:srgbClr val="99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190" name="Freeform 6"/>
          <p:cNvSpPr>
            <a:spLocks/>
          </p:cNvSpPr>
          <p:nvPr/>
        </p:nvSpPr>
        <p:spPr bwMode="auto">
          <a:xfrm>
            <a:off x="5867400" y="3124200"/>
            <a:ext cx="647700" cy="800100"/>
          </a:xfrm>
          <a:custGeom>
            <a:avLst/>
            <a:gdLst/>
            <a:ahLst/>
            <a:cxnLst>
              <a:cxn ang="0">
                <a:pos x="8" y="456"/>
              </a:cxn>
              <a:cxn ang="0">
                <a:pos x="104" y="216"/>
              </a:cxn>
              <a:cxn ang="0">
                <a:pos x="152" y="168"/>
              </a:cxn>
              <a:cxn ang="0">
                <a:pos x="200" y="312"/>
              </a:cxn>
              <a:cxn ang="0">
                <a:pos x="296" y="72"/>
              </a:cxn>
              <a:cxn ang="0">
                <a:pos x="392" y="24"/>
              </a:cxn>
              <a:cxn ang="0">
                <a:pos x="392" y="216"/>
              </a:cxn>
              <a:cxn ang="0">
                <a:pos x="392" y="408"/>
              </a:cxn>
              <a:cxn ang="0">
                <a:pos x="296" y="408"/>
              </a:cxn>
              <a:cxn ang="0">
                <a:pos x="200" y="504"/>
              </a:cxn>
              <a:cxn ang="0">
                <a:pos x="104" y="408"/>
              </a:cxn>
              <a:cxn ang="0">
                <a:pos x="8" y="504"/>
              </a:cxn>
              <a:cxn ang="0">
                <a:pos x="56" y="408"/>
              </a:cxn>
            </a:cxnLst>
            <a:rect l="0" t="0" r="r" b="b"/>
            <a:pathLst>
              <a:path w="408" h="504">
                <a:moveTo>
                  <a:pt x="8" y="456"/>
                </a:moveTo>
                <a:cubicBezTo>
                  <a:pt x="44" y="360"/>
                  <a:pt x="80" y="264"/>
                  <a:pt x="104" y="216"/>
                </a:cubicBezTo>
                <a:cubicBezTo>
                  <a:pt x="128" y="168"/>
                  <a:pt x="136" y="152"/>
                  <a:pt x="152" y="168"/>
                </a:cubicBezTo>
                <a:cubicBezTo>
                  <a:pt x="168" y="184"/>
                  <a:pt x="176" y="328"/>
                  <a:pt x="200" y="312"/>
                </a:cubicBezTo>
                <a:cubicBezTo>
                  <a:pt x="224" y="296"/>
                  <a:pt x="264" y="120"/>
                  <a:pt x="296" y="72"/>
                </a:cubicBezTo>
                <a:cubicBezTo>
                  <a:pt x="328" y="24"/>
                  <a:pt x="376" y="0"/>
                  <a:pt x="392" y="24"/>
                </a:cubicBezTo>
                <a:cubicBezTo>
                  <a:pt x="408" y="48"/>
                  <a:pt x="392" y="152"/>
                  <a:pt x="392" y="216"/>
                </a:cubicBezTo>
                <a:cubicBezTo>
                  <a:pt x="392" y="280"/>
                  <a:pt x="408" y="376"/>
                  <a:pt x="392" y="408"/>
                </a:cubicBezTo>
                <a:cubicBezTo>
                  <a:pt x="376" y="440"/>
                  <a:pt x="328" y="392"/>
                  <a:pt x="296" y="408"/>
                </a:cubicBezTo>
                <a:cubicBezTo>
                  <a:pt x="264" y="424"/>
                  <a:pt x="232" y="504"/>
                  <a:pt x="200" y="504"/>
                </a:cubicBezTo>
                <a:cubicBezTo>
                  <a:pt x="168" y="504"/>
                  <a:pt x="136" y="408"/>
                  <a:pt x="104" y="408"/>
                </a:cubicBezTo>
                <a:cubicBezTo>
                  <a:pt x="72" y="408"/>
                  <a:pt x="16" y="504"/>
                  <a:pt x="8" y="504"/>
                </a:cubicBezTo>
                <a:cubicBezTo>
                  <a:pt x="0" y="504"/>
                  <a:pt x="28" y="456"/>
                  <a:pt x="56" y="408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1"/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 flipV="1">
            <a:off x="3048000" y="3429000"/>
            <a:ext cx="2895600" cy="2743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2209800" y="5715000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2209800" y="53340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2133600" y="53340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1</a:t>
            </a:r>
            <a:r>
              <a:rPr lang="en-US" sz="2400" dirty="0"/>
              <a:t>. </a:t>
            </a:r>
            <a:endParaRPr lang="en-US" sz="2800" dirty="0"/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2514600" y="5257800"/>
            <a:ext cx="144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rises</a:t>
            </a:r>
          </a:p>
        </p:txBody>
      </p:sp>
      <p:sp>
        <p:nvSpPr>
          <p:cNvPr id="93196" name="Line 12"/>
          <p:cNvSpPr>
            <a:spLocks noChangeShapeType="1"/>
          </p:cNvSpPr>
          <p:nvPr/>
        </p:nvSpPr>
        <p:spPr bwMode="auto">
          <a:xfrm>
            <a:off x="2667000" y="5105400"/>
            <a:ext cx="1981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1"/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2590800" y="4724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2.</a:t>
            </a:r>
          </a:p>
        </p:txBody>
      </p:sp>
      <p:sp>
        <p:nvSpPr>
          <p:cNvPr id="93198" name="Text Box 14"/>
          <p:cNvSpPr txBox="1">
            <a:spLocks noChangeArrowheads="1"/>
          </p:cNvSpPr>
          <p:nvPr/>
        </p:nvSpPr>
        <p:spPr bwMode="auto">
          <a:xfrm>
            <a:off x="2971800" y="4648200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expands</a:t>
            </a:r>
          </a:p>
        </p:txBody>
      </p:sp>
      <p:sp>
        <p:nvSpPr>
          <p:cNvPr id="93199" name="Line 15"/>
          <p:cNvSpPr>
            <a:spLocks noChangeShapeType="1"/>
          </p:cNvSpPr>
          <p:nvPr/>
        </p:nvSpPr>
        <p:spPr bwMode="auto">
          <a:xfrm>
            <a:off x="3429000" y="4343400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1"/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3352800" y="3962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3.</a:t>
            </a:r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3810000" y="3886200"/>
            <a:ext cx="152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cools</a:t>
            </a:r>
          </a:p>
        </p:txBody>
      </p:sp>
      <p:sp>
        <p:nvSpPr>
          <p:cNvPr id="93202" name="Freeform 18"/>
          <p:cNvSpPr>
            <a:spLocks/>
          </p:cNvSpPr>
          <p:nvPr/>
        </p:nvSpPr>
        <p:spPr bwMode="auto">
          <a:xfrm>
            <a:off x="3657600" y="1828800"/>
            <a:ext cx="2819400" cy="965200"/>
          </a:xfrm>
          <a:custGeom>
            <a:avLst/>
            <a:gdLst/>
            <a:ahLst/>
            <a:cxnLst>
              <a:cxn ang="0">
                <a:pos x="344" y="440"/>
              </a:cxn>
              <a:cxn ang="0">
                <a:pos x="296" y="488"/>
              </a:cxn>
              <a:cxn ang="0">
                <a:pos x="152" y="440"/>
              </a:cxn>
              <a:cxn ang="0">
                <a:pos x="200" y="392"/>
              </a:cxn>
              <a:cxn ang="0">
                <a:pos x="8" y="344"/>
              </a:cxn>
              <a:cxn ang="0">
                <a:pos x="152" y="248"/>
              </a:cxn>
              <a:cxn ang="0">
                <a:pos x="104" y="152"/>
              </a:cxn>
              <a:cxn ang="0">
                <a:pos x="296" y="104"/>
              </a:cxn>
              <a:cxn ang="0">
                <a:pos x="344" y="152"/>
              </a:cxn>
              <a:cxn ang="0">
                <a:pos x="488" y="8"/>
              </a:cxn>
              <a:cxn ang="0">
                <a:pos x="632" y="104"/>
              </a:cxn>
              <a:cxn ang="0">
                <a:pos x="776" y="56"/>
              </a:cxn>
              <a:cxn ang="0">
                <a:pos x="872" y="200"/>
              </a:cxn>
              <a:cxn ang="0">
                <a:pos x="776" y="200"/>
              </a:cxn>
              <a:cxn ang="0">
                <a:pos x="824" y="344"/>
              </a:cxn>
              <a:cxn ang="0">
                <a:pos x="632" y="296"/>
              </a:cxn>
              <a:cxn ang="0">
                <a:pos x="584" y="488"/>
              </a:cxn>
              <a:cxn ang="0">
                <a:pos x="440" y="440"/>
              </a:cxn>
              <a:cxn ang="0">
                <a:pos x="296" y="488"/>
              </a:cxn>
            </a:cxnLst>
            <a:rect l="0" t="0" r="r" b="b"/>
            <a:pathLst>
              <a:path w="872" h="512">
                <a:moveTo>
                  <a:pt x="344" y="440"/>
                </a:moveTo>
                <a:cubicBezTo>
                  <a:pt x="336" y="464"/>
                  <a:pt x="328" y="488"/>
                  <a:pt x="296" y="488"/>
                </a:cubicBezTo>
                <a:cubicBezTo>
                  <a:pt x="264" y="488"/>
                  <a:pt x="168" y="456"/>
                  <a:pt x="152" y="440"/>
                </a:cubicBezTo>
                <a:cubicBezTo>
                  <a:pt x="136" y="424"/>
                  <a:pt x="224" y="408"/>
                  <a:pt x="200" y="392"/>
                </a:cubicBezTo>
                <a:cubicBezTo>
                  <a:pt x="176" y="376"/>
                  <a:pt x="16" y="368"/>
                  <a:pt x="8" y="344"/>
                </a:cubicBezTo>
                <a:cubicBezTo>
                  <a:pt x="0" y="320"/>
                  <a:pt x="136" y="280"/>
                  <a:pt x="152" y="248"/>
                </a:cubicBezTo>
                <a:cubicBezTo>
                  <a:pt x="168" y="216"/>
                  <a:pt x="80" y="176"/>
                  <a:pt x="104" y="152"/>
                </a:cubicBezTo>
                <a:cubicBezTo>
                  <a:pt x="128" y="128"/>
                  <a:pt x="256" y="104"/>
                  <a:pt x="296" y="104"/>
                </a:cubicBezTo>
                <a:cubicBezTo>
                  <a:pt x="336" y="104"/>
                  <a:pt x="312" y="168"/>
                  <a:pt x="344" y="152"/>
                </a:cubicBezTo>
                <a:cubicBezTo>
                  <a:pt x="376" y="136"/>
                  <a:pt x="440" y="16"/>
                  <a:pt x="488" y="8"/>
                </a:cubicBezTo>
                <a:cubicBezTo>
                  <a:pt x="536" y="0"/>
                  <a:pt x="584" y="96"/>
                  <a:pt x="632" y="104"/>
                </a:cubicBezTo>
                <a:cubicBezTo>
                  <a:pt x="680" y="112"/>
                  <a:pt x="736" y="40"/>
                  <a:pt x="776" y="56"/>
                </a:cubicBezTo>
                <a:cubicBezTo>
                  <a:pt x="816" y="72"/>
                  <a:pt x="872" y="176"/>
                  <a:pt x="872" y="200"/>
                </a:cubicBezTo>
                <a:cubicBezTo>
                  <a:pt x="872" y="224"/>
                  <a:pt x="784" y="176"/>
                  <a:pt x="776" y="200"/>
                </a:cubicBezTo>
                <a:cubicBezTo>
                  <a:pt x="768" y="224"/>
                  <a:pt x="848" y="328"/>
                  <a:pt x="824" y="344"/>
                </a:cubicBezTo>
                <a:cubicBezTo>
                  <a:pt x="800" y="360"/>
                  <a:pt x="672" y="272"/>
                  <a:pt x="632" y="296"/>
                </a:cubicBezTo>
                <a:cubicBezTo>
                  <a:pt x="592" y="320"/>
                  <a:pt x="616" y="464"/>
                  <a:pt x="584" y="488"/>
                </a:cubicBezTo>
                <a:cubicBezTo>
                  <a:pt x="552" y="512"/>
                  <a:pt x="488" y="440"/>
                  <a:pt x="440" y="440"/>
                </a:cubicBezTo>
                <a:cubicBezTo>
                  <a:pt x="392" y="440"/>
                  <a:pt x="320" y="480"/>
                  <a:pt x="296" y="488"/>
                </a:cubicBezTo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203" name="Line 19"/>
          <p:cNvSpPr>
            <a:spLocks noChangeShapeType="1"/>
          </p:cNvSpPr>
          <p:nvPr/>
        </p:nvSpPr>
        <p:spPr bwMode="auto">
          <a:xfrm>
            <a:off x="3657600" y="25146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1"/>
          </a:p>
        </p:txBody>
      </p:sp>
      <p:sp>
        <p:nvSpPr>
          <p:cNvPr id="93204" name="Text Box 20"/>
          <p:cNvSpPr txBox="1">
            <a:spLocks noChangeArrowheads="1"/>
          </p:cNvSpPr>
          <p:nvPr/>
        </p:nvSpPr>
        <p:spPr bwMode="auto">
          <a:xfrm>
            <a:off x="3581400" y="20574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4.</a:t>
            </a: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4114800" y="2057400"/>
            <a:ext cx="251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condenses</a:t>
            </a:r>
          </a:p>
        </p:txBody>
      </p:sp>
      <p:sp>
        <p:nvSpPr>
          <p:cNvPr id="93206" name="Line 22"/>
          <p:cNvSpPr>
            <a:spLocks noChangeShapeType="1"/>
          </p:cNvSpPr>
          <p:nvPr/>
        </p:nvSpPr>
        <p:spPr bwMode="auto">
          <a:xfrm>
            <a:off x="3657600" y="3200400"/>
            <a:ext cx="2286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1"/>
          </a:p>
        </p:txBody>
      </p:sp>
      <p:sp>
        <p:nvSpPr>
          <p:cNvPr id="93208" name="Text Box 24"/>
          <p:cNvSpPr txBox="1">
            <a:spLocks noChangeArrowheads="1"/>
          </p:cNvSpPr>
          <p:nvPr/>
        </p:nvSpPr>
        <p:spPr bwMode="auto">
          <a:xfrm>
            <a:off x="3581400" y="2819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5.</a:t>
            </a:r>
          </a:p>
        </p:txBody>
      </p:sp>
      <p:sp>
        <p:nvSpPr>
          <p:cNvPr id="93209" name="Text Box 25"/>
          <p:cNvSpPr txBox="1">
            <a:spLocks noChangeArrowheads="1"/>
          </p:cNvSpPr>
          <p:nvPr/>
        </p:nvSpPr>
        <p:spPr bwMode="auto">
          <a:xfrm>
            <a:off x="3886200" y="2743200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precipitation</a:t>
            </a:r>
          </a:p>
        </p:txBody>
      </p:sp>
      <p:sp>
        <p:nvSpPr>
          <p:cNvPr id="93210" name="AutoShape 26"/>
          <p:cNvSpPr>
            <a:spLocks noChangeArrowheads="1"/>
          </p:cNvSpPr>
          <p:nvPr/>
        </p:nvSpPr>
        <p:spPr bwMode="auto">
          <a:xfrm>
            <a:off x="3962400" y="26670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/>
          </a:p>
        </p:txBody>
      </p:sp>
      <p:sp>
        <p:nvSpPr>
          <p:cNvPr id="93212" name="AutoShape 28"/>
          <p:cNvSpPr>
            <a:spLocks noChangeArrowheads="1"/>
          </p:cNvSpPr>
          <p:nvPr/>
        </p:nvSpPr>
        <p:spPr bwMode="auto">
          <a:xfrm>
            <a:off x="5105400" y="27432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/>
          </a:p>
        </p:txBody>
      </p:sp>
      <p:sp>
        <p:nvSpPr>
          <p:cNvPr id="93213" name="AutoShape 29"/>
          <p:cNvSpPr>
            <a:spLocks noChangeArrowheads="1"/>
          </p:cNvSpPr>
          <p:nvPr/>
        </p:nvSpPr>
        <p:spPr bwMode="auto">
          <a:xfrm>
            <a:off x="4267200" y="32766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/>
          </a:p>
        </p:txBody>
      </p:sp>
      <p:sp>
        <p:nvSpPr>
          <p:cNvPr id="93214" name="AutoShape 30"/>
          <p:cNvSpPr>
            <a:spLocks noChangeArrowheads="1"/>
          </p:cNvSpPr>
          <p:nvPr/>
        </p:nvSpPr>
        <p:spPr bwMode="auto">
          <a:xfrm>
            <a:off x="4343400" y="28194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/>
          </a:p>
        </p:txBody>
      </p:sp>
      <p:sp>
        <p:nvSpPr>
          <p:cNvPr id="93215" name="AutoShape 31"/>
          <p:cNvSpPr>
            <a:spLocks noChangeArrowheads="1"/>
          </p:cNvSpPr>
          <p:nvPr/>
        </p:nvSpPr>
        <p:spPr bwMode="auto">
          <a:xfrm>
            <a:off x="4953000" y="32766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/>
          </a:p>
        </p:txBody>
      </p:sp>
      <p:sp>
        <p:nvSpPr>
          <p:cNvPr id="93216" name="AutoShape 32"/>
          <p:cNvSpPr>
            <a:spLocks noChangeArrowheads="1"/>
          </p:cNvSpPr>
          <p:nvPr/>
        </p:nvSpPr>
        <p:spPr bwMode="auto">
          <a:xfrm>
            <a:off x="5715000" y="27432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/>
          </a:p>
        </p:txBody>
      </p:sp>
      <p:sp>
        <p:nvSpPr>
          <p:cNvPr id="93217" name="AutoShape 33"/>
          <p:cNvSpPr>
            <a:spLocks noChangeArrowheads="1"/>
          </p:cNvSpPr>
          <p:nvPr/>
        </p:nvSpPr>
        <p:spPr bwMode="auto">
          <a:xfrm>
            <a:off x="3810000" y="32004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/>
          </a:p>
        </p:txBody>
      </p:sp>
      <p:sp>
        <p:nvSpPr>
          <p:cNvPr id="93218" name="AutoShape 34"/>
          <p:cNvSpPr>
            <a:spLocks noChangeArrowheads="1"/>
          </p:cNvSpPr>
          <p:nvPr/>
        </p:nvSpPr>
        <p:spPr bwMode="auto">
          <a:xfrm>
            <a:off x="5410200" y="28194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/>
          </a:p>
        </p:txBody>
      </p:sp>
      <p:sp>
        <p:nvSpPr>
          <p:cNvPr id="93219" name="AutoShape 35"/>
          <p:cNvSpPr>
            <a:spLocks noChangeArrowheads="1"/>
          </p:cNvSpPr>
          <p:nvPr/>
        </p:nvSpPr>
        <p:spPr bwMode="auto">
          <a:xfrm>
            <a:off x="5562600" y="32766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/>
          </a:p>
        </p:txBody>
      </p:sp>
      <p:sp>
        <p:nvSpPr>
          <p:cNvPr id="93220" name="AutoShape 36"/>
          <p:cNvSpPr>
            <a:spLocks noChangeArrowheads="1"/>
          </p:cNvSpPr>
          <p:nvPr/>
        </p:nvSpPr>
        <p:spPr bwMode="auto">
          <a:xfrm>
            <a:off x="4724400" y="28194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/>
          </a:p>
        </p:txBody>
      </p:sp>
      <p:sp>
        <p:nvSpPr>
          <p:cNvPr id="93221" name="Line 37"/>
          <p:cNvSpPr>
            <a:spLocks noChangeShapeType="1"/>
          </p:cNvSpPr>
          <p:nvPr/>
        </p:nvSpPr>
        <p:spPr bwMode="auto">
          <a:xfrm>
            <a:off x="6553200" y="3200400"/>
            <a:ext cx="838200" cy="2438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n-US" b="1"/>
          </a:p>
        </p:txBody>
      </p:sp>
      <p:sp>
        <p:nvSpPr>
          <p:cNvPr id="93222" name="Line 38"/>
          <p:cNvSpPr>
            <a:spLocks noChangeShapeType="1"/>
          </p:cNvSpPr>
          <p:nvPr/>
        </p:nvSpPr>
        <p:spPr bwMode="auto">
          <a:xfrm>
            <a:off x="6705600" y="3429000"/>
            <a:ext cx="1752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1"/>
          </a:p>
        </p:txBody>
      </p:sp>
      <p:sp>
        <p:nvSpPr>
          <p:cNvPr id="93223" name="Line 39"/>
          <p:cNvSpPr>
            <a:spLocks noChangeShapeType="1"/>
          </p:cNvSpPr>
          <p:nvPr/>
        </p:nvSpPr>
        <p:spPr bwMode="auto">
          <a:xfrm>
            <a:off x="7010400" y="4267200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1"/>
          </a:p>
        </p:txBody>
      </p:sp>
      <p:sp>
        <p:nvSpPr>
          <p:cNvPr id="93224" name="Line 40"/>
          <p:cNvSpPr>
            <a:spLocks noChangeShapeType="1"/>
          </p:cNvSpPr>
          <p:nvPr/>
        </p:nvSpPr>
        <p:spPr bwMode="auto">
          <a:xfrm>
            <a:off x="7315200" y="5029200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225" name="Text Box 41"/>
          <p:cNvSpPr txBox="1">
            <a:spLocks noChangeArrowheads="1"/>
          </p:cNvSpPr>
          <p:nvPr/>
        </p:nvSpPr>
        <p:spPr bwMode="auto">
          <a:xfrm>
            <a:off x="6629400" y="30480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6.</a:t>
            </a:r>
          </a:p>
        </p:txBody>
      </p:sp>
      <p:sp>
        <p:nvSpPr>
          <p:cNvPr id="93226" name="Text Box 42"/>
          <p:cNvSpPr txBox="1">
            <a:spLocks noChangeArrowheads="1"/>
          </p:cNvSpPr>
          <p:nvPr/>
        </p:nvSpPr>
        <p:spPr bwMode="auto">
          <a:xfrm>
            <a:off x="6934200" y="38862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7.</a:t>
            </a:r>
          </a:p>
        </p:txBody>
      </p:sp>
      <p:sp>
        <p:nvSpPr>
          <p:cNvPr id="93227" name="Text Box 43"/>
          <p:cNvSpPr txBox="1">
            <a:spLocks noChangeArrowheads="1"/>
          </p:cNvSpPr>
          <p:nvPr/>
        </p:nvSpPr>
        <p:spPr bwMode="auto">
          <a:xfrm>
            <a:off x="7239000" y="4648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8.</a:t>
            </a:r>
          </a:p>
        </p:txBody>
      </p:sp>
      <p:sp>
        <p:nvSpPr>
          <p:cNvPr id="93228" name="Text Box 44"/>
          <p:cNvSpPr txBox="1">
            <a:spLocks noChangeArrowheads="1"/>
          </p:cNvSpPr>
          <p:nvPr/>
        </p:nvSpPr>
        <p:spPr bwMode="auto">
          <a:xfrm>
            <a:off x="7010400" y="2971800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sinks</a:t>
            </a:r>
          </a:p>
        </p:txBody>
      </p:sp>
      <p:sp>
        <p:nvSpPr>
          <p:cNvPr id="93229" name="Text Box 45"/>
          <p:cNvSpPr txBox="1">
            <a:spLocks noChangeArrowheads="1"/>
          </p:cNvSpPr>
          <p:nvPr/>
        </p:nvSpPr>
        <p:spPr bwMode="auto">
          <a:xfrm>
            <a:off x="7162800" y="3810000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compresses</a:t>
            </a:r>
          </a:p>
        </p:txBody>
      </p:sp>
      <p:sp>
        <p:nvSpPr>
          <p:cNvPr id="93230" name="Text Box 46"/>
          <p:cNvSpPr txBox="1">
            <a:spLocks noChangeArrowheads="1"/>
          </p:cNvSpPr>
          <p:nvPr/>
        </p:nvSpPr>
        <p:spPr bwMode="auto">
          <a:xfrm>
            <a:off x="7620000" y="4572000"/>
            <a:ext cx="152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warms</a:t>
            </a:r>
          </a:p>
        </p:txBody>
      </p:sp>
      <p:sp>
        <p:nvSpPr>
          <p:cNvPr id="93231" name="Text Box 47"/>
          <p:cNvSpPr txBox="1">
            <a:spLocks noChangeArrowheads="1"/>
          </p:cNvSpPr>
          <p:nvPr/>
        </p:nvSpPr>
        <p:spPr bwMode="auto">
          <a:xfrm rot="-24772903">
            <a:off x="4000500" y="45339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windward</a:t>
            </a:r>
          </a:p>
        </p:txBody>
      </p:sp>
      <p:sp>
        <p:nvSpPr>
          <p:cNvPr id="93232" name="Text Box 48"/>
          <p:cNvSpPr txBox="1">
            <a:spLocks noChangeArrowheads="1"/>
          </p:cNvSpPr>
          <p:nvPr/>
        </p:nvSpPr>
        <p:spPr bwMode="auto">
          <a:xfrm rot="4308981">
            <a:off x="5562600" y="49530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leeward</a:t>
            </a:r>
          </a:p>
        </p:txBody>
      </p:sp>
      <p:sp>
        <p:nvSpPr>
          <p:cNvPr id="93234" name="Text Box 50"/>
          <p:cNvSpPr txBox="1">
            <a:spLocks noChangeArrowheads="1"/>
          </p:cNvSpPr>
          <p:nvPr/>
        </p:nvSpPr>
        <p:spPr bwMode="auto">
          <a:xfrm>
            <a:off x="152400" y="1676400"/>
            <a:ext cx="2514600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Windward Side</a:t>
            </a:r>
          </a:p>
        </p:txBody>
      </p:sp>
      <p:sp>
        <p:nvSpPr>
          <p:cNvPr id="93235" name="Line 51"/>
          <p:cNvSpPr>
            <a:spLocks noChangeShapeType="1"/>
          </p:cNvSpPr>
          <p:nvPr/>
        </p:nvSpPr>
        <p:spPr bwMode="auto">
          <a:xfrm>
            <a:off x="304800" y="2362200"/>
            <a:ext cx="1676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236" name="Text Box 52"/>
          <p:cNvSpPr txBox="1">
            <a:spLocks noChangeArrowheads="1"/>
          </p:cNvSpPr>
          <p:nvPr/>
        </p:nvSpPr>
        <p:spPr bwMode="auto">
          <a:xfrm>
            <a:off x="0" y="2438400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Prevailing circulation</a:t>
            </a:r>
          </a:p>
        </p:txBody>
      </p:sp>
      <p:sp>
        <p:nvSpPr>
          <p:cNvPr id="93237" name="Text Box 53"/>
          <p:cNvSpPr txBox="1">
            <a:spLocks noChangeArrowheads="1"/>
          </p:cNvSpPr>
          <p:nvPr/>
        </p:nvSpPr>
        <p:spPr bwMode="auto">
          <a:xfrm>
            <a:off x="6629400" y="1600200"/>
            <a:ext cx="2286000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Leeward Side</a:t>
            </a:r>
          </a:p>
        </p:txBody>
      </p:sp>
    </p:spTree>
    <p:extLst>
      <p:ext uri="{BB962C8B-B14F-4D97-AF65-F5344CB8AC3E}">
        <p14:creationId xmlns:p14="http://schemas.microsoft.com/office/powerpoint/2010/main" xmlns="" val="315447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2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3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3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3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3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9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9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5" grpId="0"/>
      <p:bldP spid="93198" grpId="0"/>
      <p:bldP spid="93201" grpId="0"/>
      <p:bldP spid="93205" grpId="0"/>
      <p:bldP spid="93209" grpId="0"/>
      <p:bldP spid="93228" grpId="0"/>
      <p:bldP spid="93229" grpId="0"/>
      <p:bldP spid="93230" grpId="0"/>
      <p:bldP spid="93234" grpId="0" animBg="1"/>
      <p:bldP spid="9323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Topic VI Weather\images\orographicclou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0032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Topic VI Weather\images\orographic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0"/>
            <a:ext cx="792528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3968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:\Topic VI Weather\images\orographicHawaii.jpg"/>
          <p:cNvPicPr>
            <a:picLocks noChangeAspect="1" noChangeArrowheads="1"/>
          </p:cNvPicPr>
          <p:nvPr/>
        </p:nvPicPr>
        <p:blipFill>
          <a:blip r:embed="rId3" cstate="print">
            <a:lum contrast="15000"/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257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4175" y="533400"/>
            <a:ext cx="99123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5.  Ocean Currents:  </a:t>
            </a:r>
            <a:r>
              <a:rPr lang="en-US" b="1" u="sng" dirty="0" smtClean="0"/>
              <a:t>Warm and cold currents can cool or warms nearby climates on land.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xmlns="" val="278613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172" name="Picture 5" descr="sst_bro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WordArt 6"/>
          <p:cNvSpPr>
            <a:spLocks noChangeArrowheads="1" noChangeShapeType="1" noTextEdit="1"/>
          </p:cNvSpPr>
          <p:nvPr/>
        </p:nvSpPr>
        <p:spPr bwMode="auto">
          <a:xfrm>
            <a:off x="5257800" y="5715000"/>
            <a:ext cx="2438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The Gulf Stream</a:t>
            </a:r>
          </a:p>
        </p:txBody>
      </p:sp>
    </p:spTree>
    <p:extLst>
      <p:ext uri="{BB962C8B-B14F-4D97-AF65-F5344CB8AC3E}">
        <p14:creationId xmlns:p14="http://schemas.microsoft.com/office/powerpoint/2010/main" xmlns="" val="38343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5575" y="-228600"/>
            <a:ext cx="991076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1173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9144000" cy="6430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3600" b="1" u="sng" dirty="0" smtClean="0"/>
              <a:t>Warmer or colder?</a:t>
            </a:r>
          </a:p>
          <a:p>
            <a:r>
              <a:rPr lang="en-US" b="1" dirty="0" smtClean="0"/>
              <a:t>Due to ocean currents, the:</a:t>
            </a:r>
          </a:p>
          <a:p>
            <a:pPr lvl="1"/>
            <a:r>
              <a:rPr lang="en-US" dirty="0" smtClean="0"/>
              <a:t>East coast of North America is ________ than normal.</a:t>
            </a:r>
          </a:p>
          <a:p>
            <a:pPr lvl="1"/>
            <a:r>
              <a:rPr lang="en-US" dirty="0" smtClean="0"/>
              <a:t>West coast of North America is ________ than normal.</a:t>
            </a:r>
          </a:p>
          <a:p>
            <a:pPr lvl="1"/>
            <a:r>
              <a:rPr lang="en-US" dirty="0" smtClean="0"/>
              <a:t>East coast of South America is ________ than normal.</a:t>
            </a:r>
          </a:p>
          <a:p>
            <a:pPr lvl="1"/>
            <a:r>
              <a:rPr lang="en-US" dirty="0" smtClean="0"/>
              <a:t>West coast of South America is ________ than normal.</a:t>
            </a:r>
          </a:p>
          <a:p>
            <a:pPr lvl="1"/>
            <a:r>
              <a:rPr lang="en-US" dirty="0" smtClean="0"/>
              <a:t>West coast of Africa and Europe is _________ than normal.</a:t>
            </a:r>
          </a:p>
          <a:p>
            <a:pPr lvl="1"/>
            <a:r>
              <a:rPr lang="en-US" dirty="0" smtClean="0"/>
              <a:t>Northwestern Europe (Iceland, Great Britain, and Scandinavia) is _________ than normal.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410200" y="2447925"/>
            <a:ext cx="182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warmer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76600" y="4810125"/>
            <a:ext cx="182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warmer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86400" y="1381125"/>
            <a:ext cx="182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warmer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2600" y="1914525"/>
            <a:ext cx="1447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cooler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3429000"/>
            <a:ext cx="1447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cooler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5000" y="2895600"/>
            <a:ext cx="1447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cooler</a:t>
            </a:r>
          </a:p>
        </p:txBody>
      </p:sp>
    </p:spTree>
    <p:extLst>
      <p:ext uri="{BB962C8B-B14F-4D97-AF65-F5344CB8AC3E}">
        <p14:creationId xmlns:p14="http://schemas.microsoft.com/office/powerpoint/2010/main" xmlns="" val="11916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8534400" cy="40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Impact" pitchFamily="34" charset="0"/>
              </a:rPr>
              <a:t>Energy from the Sun</a:t>
            </a:r>
            <a:endParaRPr lang="en-US" sz="5400" dirty="0"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638800"/>
          </a:xfrm>
        </p:spPr>
        <p:txBody>
          <a:bodyPr/>
          <a:lstStyle/>
          <a:p>
            <a:pPr marL="514350" indent="-514350"/>
            <a:r>
              <a:rPr lang="en-US" b="1" dirty="0" smtClean="0">
                <a:solidFill>
                  <a:srgbClr val="C00000"/>
                </a:solidFill>
              </a:rPr>
              <a:t>Most of the energy from the Sun travels to Earth in the form of:</a:t>
            </a:r>
          </a:p>
          <a:p>
            <a:pPr marL="914400" lvl="1" indent="-514350"/>
            <a:r>
              <a:rPr lang="en-US" b="1" u="sng" dirty="0" smtClean="0"/>
              <a:t>visible light (ROYGBIV)</a:t>
            </a:r>
            <a:r>
              <a:rPr lang="en-US" b="1" dirty="0" smtClean="0"/>
              <a:t>, </a:t>
            </a:r>
          </a:p>
          <a:p>
            <a:pPr marL="914400" lvl="1" indent="-514350"/>
            <a:r>
              <a:rPr lang="en-US" b="1" u="sng" dirty="0" smtClean="0"/>
              <a:t>Infrared (invisible – heat)</a:t>
            </a:r>
            <a:r>
              <a:rPr lang="en-US" b="1" dirty="0" smtClean="0"/>
              <a:t>,</a:t>
            </a:r>
          </a:p>
          <a:p>
            <a:pPr marL="914400" lvl="1" indent="-514350"/>
            <a:r>
              <a:rPr lang="en-US" b="1" u="sng" dirty="0" smtClean="0"/>
              <a:t>ultraviolet (UV) radiation (invisible)</a:t>
            </a:r>
            <a:r>
              <a:rPr lang="en-US" b="1" dirty="0" smtClean="0"/>
              <a:t>.</a:t>
            </a:r>
          </a:p>
          <a:p>
            <a:pPr marL="514350" indent="-514350">
              <a:buNone/>
            </a:pPr>
            <a:endParaRPr lang="en-US" b="1" u="sng" dirty="0" smtClean="0"/>
          </a:p>
          <a:p>
            <a:pPr marL="514350" indent="-514350">
              <a:buNone/>
            </a:pP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www.lcse.umn.edu/specs/labs/images/spectru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8300" cy="6172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62484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hlinkClick r:id="rId3"/>
              </a:rPr>
              <a:t>BrainPop</a:t>
            </a:r>
            <a:r>
              <a:rPr lang="en-US" dirty="0" smtClean="0">
                <a:hlinkClick r:id="rId3"/>
              </a:rPr>
              <a:t> – Why is the Sky Blue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14400"/>
            <a:ext cx="894425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r>
              <a:rPr lang="en-US" b="1" dirty="0" smtClean="0"/>
              <a:t>The Sun’s energy may be </a:t>
            </a:r>
            <a:r>
              <a:rPr lang="en-US" b="1" u="sng" dirty="0" smtClean="0"/>
              <a:t>absorbed</a:t>
            </a:r>
            <a:r>
              <a:rPr lang="en-US" b="1" dirty="0" smtClean="0"/>
              <a:t>, </a:t>
            </a:r>
            <a:r>
              <a:rPr lang="en-US" b="1" u="sng" dirty="0" smtClean="0"/>
              <a:t>reflected</a:t>
            </a:r>
            <a:r>
              <a:rPr lang="en-US" b="1" dirty="0" smtClean="0"/>
              <a:t>, or </a:t>
            </a:r>
            <a:r>
              <a:rPr lang="en-US" b="1" u="sng" dirty="0" smtClean="0"/>
              <a:t>scattered</a:t>
            </a:r>
            <a:r>
              <a:rPr lang="en-US" b="1" dirty="0" smtClean="0"/>
              <a:t> before reaching Earth’s surface.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72200"/>
          </a:xfrm>
        </p:spPr>
        <p:txBody>
          <a:bodyPr/>
          <a:lstStyle/>
          <a:p>
            <a:pPr lvl="1"/>
            <a:r>
              <a:rPr lang="en-US" sz="3200" b="1" dirty="0" smtClean="0"/>
              <a:t>O-zone: absorbs nearly all </a:t>
            </a:r>
            <a:r>
              <a:rPr lang="en-US" sz="3200" b="1" u="sng" dirty="0" smtClean="0"/>
              <a:t>UV radiation</a:t>
            </a:r>
          </a:p>
          <a:p>
            <a:pPr lvl="1"/>
            <a:endParaRPr lang="en-US" sz="1400" b="1" dirty="0"/>
          </a:p>
          <a:p>
            <a:pPr lvl="1"/>
            <a:r>
              <a:rPr lang="en-US" sz="3200" b="1" dirty="0" smtClean="0"/>
              <a:t>Water vapor, CO2, methane absorb </a:t>
            </a:r>
            <a:r>
              <a:rPr lang="en-US" sz="3200" b="1" u="sng" dirty="0" smtClean="0"/>
              <a:t>infrared</a:t>
            </a:r>
          </a:p>
          <a:p>
            <a:pPr lvl="1"/>
            <a:endParaRPr lang="en-US" b="1" dirty="0"/>
          </a:p>
          <a:p>
            <a:pPr lvl="1"/>
            <a:endParaRPr lang="en-US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59634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2253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887</Words>
  <Application>Microsoft Office PowerPoint</Application>
  <PresentationFormat>On-screen Show (4:3)</PresentationFormat>
  <Paragraphs>154</Paragraphs>
  <Slides>49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AIM:  What are the factors that influence weather?</vt:lpstr>
      <vt:lpstr>What is Weather?</vt:lpstr>
      <vt:lpstr>Slide 3</vt:lpstr>
      <vt:lpstr>Slide 4</vt:lpstr>
      <vt:lpstr>Slide 5</vt:lpstr>
      <vt:lpstr>Energy from the Sun</vt:lpstr>
      <vt:lpstr>Slide 7</vt:lpstr>
      <vt:lpstr>Slide 8</vt:lpstr>
      <vt:lpstr>Slide 9</vt:lpstr>
      <vt:lpstr>Slide 10</vt:lpstr>
      <vt:lpstr>Slide 11</vt:lpstr>
      <vt:lpstr>Factors That Influence Weather</vt:lpstr>
      <vt:lpstr>Slide 13</vt:lpstr>
      <vt:lpstr>Factors That Influence Weather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What is Climate?</vt:lpstr>
      <vt:lpstr>Slide 36</vt:lpstr>
      <vt:lpstr>Slide 37</vt:lpstr>
      <vt:lpstr>Slide 38</vt:lpstr>
      <vt:lpstr>Slide 39</vt:lpstr>
      <vt:lpstr>Slide 40</vt:lpstr>
      <vt:lpstr>4.  Landform Barriers: can influence precipitation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AIM:  What are the factors that influence weather?</dc:title>
  <dc:creator>Donna</dc:creator>
  <cp:lastModifiedBy>Administrator</cp:lastModifiedBy>
  <cp:revision>49</cp:revision>
  <dcterms:created xsi:type="dcterms:W3CDTF">2011-03-28T23:37:30Z</dcterms:created>
  <dcterms:modified xsi:type="dcterms:W3CDTF">2013-02-20T12:31:02Z</dcterms:modified>
</cp:coreProperties>
</file>