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3" r:id="rId19"/>
    <p:sldId id="272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15276-B66D-42A7-8291-C33E2A39D50D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0AC2A-659D-45E7-85FF-3E39CE2843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AFC67-F8B4-48C3-A129-5866771C1B2D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CDFA0-59DC-4340-AF7E-90865C52C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life forms now extinct – most</a:t>
            </a:r>
            <a:r>
              <a:rPr lang="en-US" baseline="0" dirty="0" smtClean="0"/>
              <a:t> forms probably </a:t>
            </a:r>
            <a:r>
              <a:rPr lang="en-US" baseline="0" dirty="0" err="1" smtClean="0"/>
              <a:t>havent</a:t>
            </a:r>
            <a:r>
              <a:rPr lang="en-US" baseline="0" dirty="0" smtClean="0"/>
              <a:t> been identified</a:t>
            </a:r>
          </a:p>
          <a:p>
            <a:r>
              <a:rPr lang="en-US" baseline="0" dirty="0" smtClean="0"/>
              <a:t>Ex:  today’s corals live in tropical, shallow ocean waters.  It can be inferred past corals lived in similar environments.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CDFA0-59DC-4340-AF7E-90865C52C72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Iron oxide = rust </a:t>
            </a:r>
          </a:p>
          <a:p>
            <a:r>
              <a:rPr lang="en-US" dirty="0" smtClean="0"/>
              <a:t>Early o-zone = protect life</a:t>
            </a:r>
            <a:r>
              <a:rPr lang="en-US" baseline="0" dirty="0" smtClean="0"/>
              <a:t> forms from deadly UV radiation.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CDFA0-59DC-4340-AF7E-90865C52C72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E5FFB1-DC4E-4A6B-847C-A6113756D95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Move towards poles =</a:t>
            </a:r>
            <a:r>
              <a:rPr lang="en-US" baseline="0" dirty="0" smtClean="0"/>
              <a:t> colder.  Move towards equator = warmer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CDFA0-59DC-4340-AF7E-90865C52C72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CDFA0-59DC-4340-AF7E-90865C52C72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CDFA0-59DC-4340-AF7E-90865C52C72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Unfavorable variations die out/become extinct.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CDFA0-59DC-4340-AF7E-90865C52C72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Ex:  65 my impact – 70% of species went extinct, including many species of dinosaurs. Made</a:t>
            </a:r>
            <a:r>
              <a:rPr lang="en-US" baseline="0" dirty="0" smtClean="0"/>
              <a:t> way for mammal-dominated Earth.</a:t>
            </a:r>
          </a:p>
          <a:p>
            <a:r>
              <a:rPr lang="en-US" baseline="0" dirty="0" smtClean="0"/>
              <a:t>Dust – atmosphere cooled, less solar energy reached Earth.  Photosynthesis decreased, reducing the growth of plants and algae.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CDFA0-59DC-4340-AF7E-90865C52C72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Earth formed – evidence from radioactive decay dates</a:t>
            </a:r>
            <a:r>
              <a:rPr lang="en-US" baseline="0" dirty="0" smtClean="0"/>
              <a:t> of Moon rocks and meteorites</a:t>
            </a:r>
          </a:p>
          <a:p>
            <a:r>
              <a:rPr lang="en-US" baseline="0" dirty="0" smtClean="0"/>
              <a:t>Melting – dense materials sank to center (Fe, Ni), gases rose above surface</a:t>
            </a:r>
          </a:p>
          <a:p>
            <a:r>
              <a:rPr lang="en-US" baseline="0" dirty="0" err="1" smtClean="0"/>
              <a:t>Outgassing</a:t>
            </a:r>
            <a:r>
              <a:rPr lang="en-US" baseline="0" dirty="0" smtClean="0"/>
              <a:t> –second </a:t>
            </a:r>
            <a:r>
              <a:rPr lang="en-US" baseline="0" dirty="0" err="1" smtClean="0"/>
              <a:t>atm</a:t>
            </a:r>
            <a:r>
              <a:rPr lang="en-US" baseline="0" dirty="0" smtClean="0"/>
              <a:t> formed – water vapor, co2, n2, other gases.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CDFA0-59DC-4340-AF7E-90865C52C72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Stromatolites</a:t>
            </a:r>
            <a:r>
              <a:rPr lang="en-US" dirty="0" smtClean="0"/>
              <a:t>:  bacteria/algae mats – convert CO2 to O2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CDFA0-59DC-4340-AF7E-90865C52C72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Iron oxide = rust </a:t>
            </a:r>
          </a:p>
          <a:p>
            <a:r>
              <a:rPr lang="en-US" dirty="0" smtClean="0"/>
              <a:t>Early o-zone = protect life</a:t>
            </a:r>
            <a:r>
              <a:rPr lang="en-US" baseline="0" dirty="0" smtClean="0"/>
              <a:t> forms from deadly UV radiation.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CDFA0-59DC-4340-AF7E-90865C52C72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503B-5E4F-463C-858F-CA4991F86C86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8E6A-3EC7-46F5-8BAF-154FFA569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503B-5E4F-463C-858F-CA4991F86C86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8E6A-3EC7-46F5-8BAF-154FFA569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503B-5E4F-463C-858F-CA4991F86C86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8E6A-3EC7-46F5-8BAF-154FFA569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503B-5E4F-463C-858F-CA4991F86C86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8E6A-3EC7-46F5-8BAF-154FFA569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503B-5E4F-463C-858F-CA4991F86C86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8E6A-3EC7-46F5-8BAF-154FFA569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503B-5E4F-463C-858F-CA4991F86C86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8E6A-3EC7-46F5-8BAF-154FFA569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503B-5E4F-463C-858F-CA4991F86C86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8E6A-3EC7-46F5-8BAF-154FFA569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503B-5E4F-463C-858F-CA4991F86C86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8E6A-3EC7-46F5-8BAF-154FFA569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503B-5E4F-463C-858F-CA4991F86C86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8E6A-3EC7-46F5-8BAF-154FFA569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503B-5E4F-463C-858F-CA4991F86C86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8E6A-3EC7-46F5-8BAF-154FFA569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503B-5E4F-463C-858F-CA4991F86C86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C8E6A-3EC7-46F5-8BAF-154FFA569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A503B-5E4F-463C-858F-CA4991F86C86}" type="datetimeFigureOut">
              <a:rPr lang="en-US" smtClean="0"/>
              <a:pPr/>
              <a:t>5/14/2012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C8E6A-3EC7-46F5-8BAF-154FFA5690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livingmoon.com/43ancients/02files/Earth_Images_09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eedmagazine.com/content/article/the_evolution_of_life_in_60_second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Impact" pitchFamily="34" charset="0"/>
              </a:rPr>
              <a:t>Evolution of Earth and Life</a:t>
            </a:r>
            <a:endParaRPr lang="en-US" sz="5400" dirty="0">
              <a:latin typeface="Impact" pitchFamily="34" charset="0"/>
            </a:endParaRPr>
          </a:p>
        </p:txBody>
      </p:sp>
      <p:pic>
        <p:nvPicPr>
          <p:cNvPr id="32770" name="Picture 2" descr="http://www.kheper.net/topics/Gaia/tline01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162800" cy="48125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66FF"/>
                </a:solidFill>
                <a:latin typeface="Impact" pitchFamily="34" charset="0"/>
              </a:rPr>
              <a:t>Rapid Evolution after an Impact Event</a:t>
            </a:r>
            <a:endParaRPr lang="en-US" dirty="0">
              <a:solidFill>
                <a:srgbClr val="0066FF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715000"/>
          </a:xfrm>
        </p:spPr>
        <p:txBody>
          <a:bodyPr/>
          <a:lstStyle/>
          <a:p>
            <a:r>
              <a:rPr lang="en-US" b="1" dirty="0" smtClean="0"/>
              <a:t>Impacts of comets or asteroids can cause catastrophic environmental changes.</a:t>
            </a:r>
          </a:p>
          <a:p>
            <a:endParaRPr lang="en-US" sz="1100" b="1" dirty="0" smtClean="0"/>
          </a:p>
          <a:p>
            <a:r>
              <a:rPr lang="en-US" b="1" u="sng" dirty="0" smtClean="0"/>
              <a:t>Ex</a:t>
            </a:r>
            <a:r>
              <a:rPr lang="en-US" b="1" dirty="0" smtClean="0"/>
              <a:t>: 65 </a:t>
            </a:r>
            <a:r>
              <a:rPr lang="en-US" b="1" dirty="0" err="1" smtClean="0"/>
              <a:t>mya</a:t>
            </a:r>
            <a:r>
              <a:rPr lang="en-US" b="1" dirty="0" smtClean="0"/>
              <a:t> – 70% of species went extinct.</a:t>
            </a:r>
          </a:p>
          <a:p>
            <a:pPr lvl="1"/>
            <a:r>
              <a:rPr lang="en-US" b="1" dirty="0" smtClean="0"/>
              <a:t>Huge tsunamis</a:t>
            </a:r>
          </a:p>
          <a:p>
            <a:pPr lvl="1"/>
            <a:r>
              <a:rPr lang="en-US" b="1" dirty="0" smtClean="0"/>
              <a:t>Abundant vegetation burned up</a:t>
            </a:r>
          </a:p>
          <a:p>
            <a:pPr lvl="1"/>
            <a:r>
              <a:rPr lang="en-US" b="1" dirty="0" smtClean="0"/>
              <a:t>Millions of tons of dust added to                                  atmosphere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971800"/>
            <a:ext cx="35909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6" y="0"/>
            <a:ext cx="9128804" cy="602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276600"/>
            <a:ext cx="3429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331504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6248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Yucatan Peninsula, 65mya</a:t>
            </a:r>
            <a:endParaRPr lang="en-US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2099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2514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Barrington Crater, Arizona, 49,000 yrs ago</a:t>
            </a:r>
            <a:endParaRPr lang="en-US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0"/>
            <a:ext cx="34194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00400" y="2057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Wolfe Creek Crater in Australia, </a:t>
            </a:r>
          </a:p>
          <a:p>
            <a:r>
              <a:rPr lang="en-US" b="1" dirty="0" smtClean="0"/>
              <a:t>300,000 yrs ago</a:t>
            </a:r>
            <a:endParaRPr lang="en-US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0431" y="0"/>
            <a:ext cx="291356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477001" y="1600200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Roter Kamm Crater, Namibia (SW Africa)</a:t>
            </a:r>
          </a:p>
          <a:p>
            <a:r>
              <a:rPr lang="de-DE" b="1" dirty="0" smtClean="0"/>
              <a:t>5 mya</a:t>
            </a:r>
            <a:endParaRPr lang="en-US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3048000"/>
            <a:ext cx="288331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429001" y="5943600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Manicouagan Crater in Quebec, Canada</a:t>
            </a:r>
          </a:p>
          <a:p>
            <a:r>
              <a:rPr lang="it-IT" b="1" dirty="0" smtClean="0"/>
              <a:t>212 mya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6324600" y="5562600"/>
            <a:ext cx="2807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Vredefort</a:t>
            </a:r>
            <a:r>
              <a:rPr lang="en-US" b="1" dirty="0" smtClean="0"/>
              <a:t> Crater in S. Africa</a:t>
            </a:r>
          </a:p>
          <a:p>
            <a:r>
              <a:rPr lang="en-US" b="1" dirty="0" smtClean="0"/>
              <a:t>2 </a:t>
            </a:r>
            <a:r>
              <a:rPr lang="en-US" b="1" dirty="0" err="1" smtClean="0"/>
              <a:t>bya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406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" y="62484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hlinkClick r:id="rId3"/>
              </a:rPr>
              <a:t>North American Impact Craters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0066FF"/>
                </a:solidFill>
                <a:latin typeface="Impact" pitchFamily="34" charset="0"/>
              </a:rPr>
              <a:t>Early Evolution on Earth</a:t>
            </a:r>
            <a:endParaRPr lang="en-US" sz="5400" dirty="0">
              <a:solidFill>
                <a:srgbClr val="0066FF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5638800" cy="5715000"/>
          </a:xfrm>
        </p:spPr>
        <p:txBody>
          <a:bodyPr/>
          <a:lstStyle/>
          <a:p>
            <a:pPr>
              <a:buNone/>
            </a:pPr>
            <a:r>
              <a:rPr lang="en-US" b="1" u="sng" dirty="0" smtClean="0"/>
              <a:t>4.6 BYA</a:t>
            </a:r>
            <a:r>
              <a:rPr lang="en-US" b="1" dirty="0" smtClean="0"/>
              <a:t>:  Earth formed</a:t>
            </a:r>
          </a:p>
          <a:p>
            <a:r>
              <a:rPr lang="en-US" b="1" dirty="0" smtClean="0"/>
              <a:t>Impacts and radioactive decay caused Earth to heat up and melt.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u="sng" dirty="0" smtClean="0"/>
              <a:t>4.2 BYA</a:t>
            </a:r>
            <a:r>
              <a:rPr lang="en-US" b="1" dirty="0" smtClean="0"/>
              <a:t>:  Solid crust has formed &amp; plate tectonics began.</a:t>
            </a:r>
          </a:p>
          <a:p>
            <a:r>
              <a:rPr lang="en-US" b="1" dirty="0" err="1" smtClean="0"/>
              <a:t>Outgassing</a:t>
            </a:r>
            <a:r>
              <a:rPr lang="en-US" b="1" dirty="0" smtClean="0"/>
              <a:t> of volcanoes and cracks in crust</a:t>
            </a:r>
          </a:p>
          <a:p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219200"/>
            <a:ext cx="317896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2">
                    <a:lumMod val="50000"/>
                  </a:schemeClr>
                </a:solidFill>
                <a:latin typeface="Impact" pitchFamily="34" charset="0"/>
              </a:rPr>
              <a:t>Early Evolution on Earth</a:t>
            </a:r>
            <a:endParaRPr lang="en-US" sz="5400" dirty="0">
              <a:solidFill>
                <a:schemeClr val="bg2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5638800" cy="5715000"/>
          </a:xfrm>
        </p:spPr>
        <p:txBody>
          <a:bodyPr/>
          <a:lstStyle/>
          <a:p>
            <a:pPr>
              <a:buNone/>
            </a:pPr>
            <a:r>
              <a:rPr lang="en-US" b="1" u="sng" dirty="0" smtClean="0"/>
              <a:t>By 4 BYA</a:t>
            </a:r>
            <a:r>
              <a:rPr lang="en-US" b="1" dirty="0" smtClean="0"/>
              <a:t>:  Earth cooled, &amp; water precipitated to form oceans.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u="sng" dirty="0" smtClean="0"/>
              <a:t>3.8 BYA</a:t>
            </a:r>
            <a:r>
              <a:rPr lang="en-US" b="1" dirty="0" smtClean="0"/>
              <a:t>:  Single-celled                              life forms present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u="sng" dirty="0" smtClean="0"/>
              <a:t>3.5 BYA</a:t>
            </a:r>
            <a:r>
              <a:rPr lang="en-US" b="1" dirty="0" smtClean="0"/>
              <a:t>:  </a:t>
            </a:r>
            <a:r>
              <a:rPr lang="en-US" b="1" dirty="0" err="1" smtClean="0"/>
              <a:t>Stromatolites</a:t>
            </a:r>
            <a:r>
              <a:rPr lang="en-US" b="1" dirty="0" smtClean="0"/>
              <a:t>                                              evolve</a:t>
            </a:r>
          </a:p>
          <a:p>
            <a:r>
              <a:rPr lang="en-US" b="1" dirty="0" smtClean="0"/>
              <a:t>Atmosphere becomes                               largely N</a:t>
            </a:r>
            <a:r>
              <a:rPr lang="en-US" b="1" baseline="-25000" dirty="0" smtClean="0"/>
              <a:t>2</a:t>
            </a:r>
            <a:r>
              <a:rPr lang="en-US" b="1" dirty="0" smtClean="0"/>
              <a:t> and O</a:t>
            </a:r>
            <a:r>
              <a:rPr lang="en-US" b="1" baseline="-25000" dirty="0" smtClean="0"/>
              <a:t>2</a:t>
            </a:r>
          </a:p>
          <a:p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015" y="1981200"/>
            <a:ext cx="497998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Fossil Stromatolite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7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52121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The oldest known fossils are very tiny ‘blue-green algae’ that can only be seen with a microscope. They are single-celled organisms called cyanobacteria and are found in rocks from Australia. Some of these blue-green algae cluster together to form groups called </a:t>
            </a:r>
            <a:r>
              <a:rPr lang="en-US" sz="2400" b="1" dirty="0" err="1" smtClean="0"/>
              <a:t>stromatolites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C00000"/>
                </a:solidFill>
                <a:latin typeface="Impact" pitchFamily="34" charset="0"/>
              </a:rPr>
              <a:t>Early Evolution on Earth</a:t>
            </a:r>
            <a:endParaRPr lang="en-US" sz="5400" dirty="0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15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u="sng" dirty="0" smtClean="0"/>
              <a:t>3.5 - 2.8 BYA</a:t>
            </a:r>
            <a:r>
              <a:rPr lang="en-US" b="1" dirty="0" smtClean="0"/>
              <a:t>:  Iron compounds reacted with oxygen in the atmosphere, forming iron oxide.</a:t>
            </a:r>
          </a:p>
          <a:p>
            <a:r>
              <a:rPr lang="en-US" b="1" dirty="0" smtClean="0"/>
              <a:t>Millions of tons of iron oxide were deposited in the oceans</a:t>
            </a:r>
          </a:p>
          <a:p>
            <a:endParaRPr lang="en-US" b="1" dirty="0" smtClean="0"/>
          </a:p>
          <a:p>
            <a:pPr>
              <a:buNone/>
            </a:pPr>
            <a:r>
              <a:rPr lang="en-US" b="1" u="sng" dirty="0" smtClean="0"/>
              <a:t>By 2.8 BYA</a:t>
            </a:r>
            <a:r>
              <a:rPr lang="en-US" b="1" dirty="0" smtClean="0"/>
              <a:t>:  Most iron                                                                         oxide finished reacting                                                                          with oxygen, allowing                                                                        O2 to build up in                                                    atmosphere</a:t>
            </a:r>
          </a:p>
          <a:p>
            <a:r>
              <a:rPr lang="en-US" b="1" dirty="0" smtClean="0"/>
              <a:t>Early O-Zone layer forms</a:t>
            </a:r>
          </a:p>
          <a:p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5717" y="2590800"/>
            <a:ext cx="474828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29400" y="5638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Banded Iron Formation from the Pre-Cambrian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58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5867400"/>
            <a:ext cx="517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Water colored by iron, Rio Tinto, Spain.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66FF"/>
                </a:solidFill>
                <a:latin typeface="Impact" pitchFamily="34" charset="0"/>
              </a:rPr>
              <a:t>Variations in Fossils &amp; Environments</a:t>
            </a:r>
            <a:endParaRPr lang="en-US" dirty="0">
              <a:solidFill>
                <a:srgbClr val="0066FF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715000"/>
          </a:xfrm>
        </p:spPr>
        <p:txBody>
          <a:bodyPr/>
          <a:lstStyle/>
          <a:p>
            <a:r>
              <a:rPr lang="en-US" b="1" dirty="0" smtClean="0"/>
              <a:t>A wide variety of life forms have lived on Earth.</a:t>
            </a:r>
          </a:p>
          <a:p>
            <a:pPr lvl="1"/>
            <a:r>
              <a:rPr lang="en-US" b="1" dirty="0" smtClean="0"/>
              <a:t>Most probably haven’t been identified</a:t>
            </a:r>
          </a:p>
          <a:p>
            <a:r>
              <a:rPr lang="en-US" b="1" dirty="0" smtClean="0"/>
              <a:t>We can compare fossils to similar life forms that exist today to infer information about Earth’s past environments.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048000"/>
            <a:ext cx="2209800" cy="173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81400"/>
            <a:ext cx="49381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800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15000"/>
          </a:xfrm>
        </p:spPr>
        <p:txBody>
          <a:bodyPr>
            <a:normAutofit/>
          </a:bodyPr>
          <a:lstStyle/>
          <a:p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7625"/>
            <a:ext cx="57912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/>
          <p:cNvSpPr txBox="1">
            <a:spLocks noChangeArrowheads="1"/>
          </p:cNvSpPr>
          <p:nvPr/>
        </p:nvSpPr>
        <p:spPr bwMode="auto">
          <a:xfrm>
            <a:off x="762000" y="2743200"/>
            <a:ext cx="838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latin typeface="Arial Black" pitchFamily="34" charset="0"/>
                <a:hlinkClick r:id="rId3"/>
              </a:rPr>
              <a:t>Evolution of Life in 60 Seconds</a:t>
            </a:r>
            <a:endParaRPr lang="en-US" sz="3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Impact" pitchFamily="34" charset="0"/>
              </a:rPr>
              <a:t>Environment Evolution &amp; Plate Tectonics</a:t>
            </a:r>
            <a:endParaRPr lang="en-US" sz="4000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7086600" cy="55626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The movement of plates can affect the climate of a landmass.</a:t>
            </a:r>
          </a:p>
          <a:p>
            <a:pPr lvl="1"/>
            <a:r>
              <a:rPr lang="en-US" b="1" dirty="0" smtClean="0"/>
              <a:t>Latitude changes</a:t>
            </a:r>
          </a:p>
          <a:p>
            <a:pPr lvl="1"/>
            <a:r>
              <a:rPr lang="en-US" b="1" dirty="0" smtClean="0"/>
              <a:t>Mountain ranges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762000"/>
            <a:ext cx="1961834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217178"/>
            <a:ext cx="3657600" cy="364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154657"/>
            <a:ext cx="2047875" cy="370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66FF"/>
                </a:solidFill>
                <a:latin typeface="Impact" pitchFamily="34" charset="0"/>
              </a:rPr>
              <a:t>Environment Evolution &amp; Rocks Types</a:t>
            </a:r>
            <a:endParaRPr lang="en-US" dirty="0">
              <a:solidFill>
                <a:srgbClr val="0066FF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715000"/>
          </a:xfrm>
        </p:spPr>
        <p:txBody>
          <a:bodyPr/>
          <a:lstStyle/>
          <a:p>
            <a:r>
              <a:rPr lang="en-US" b="1" dirty="0" smtClean="0"/>
              <a:t>Certain environmental conditions are related to the formation of rocks and minerals.</a:t>
            </a:r>
          </a:p>
          <a:p>
            <a:pPr lvl="1"/>
            <a:r>
              <a:rPr lang="en-US" b="1" u="sng" dirty="0" smtClean="0"/>
              <a:t>EX</a:t>
            </a:r>
            <a:r>
              <a:rPr lang="en-US" b="1" dirty="0" smtClean="0"/>
              <a:t>:  Carboniferous Period had hot, humid conditions and an abundance of swamps = </a:t>
            </a:r>
            <a:r>
              <a:rPr lang="en-US" b="1" dirty="0" smtClean="0">
                <a:solidFill>
                  <a:srgbClr val="7030A0"/>
                </a:solidFill>
              </a:rPr>
              <a:t>COAL.</a:t>
            </a:r>
          </a:p>
          <a:p>
            <a:pPr lvl="1"/>
            <a:r>
              <a:rPr lang="en-US" b="1" u="sng" dirty="0" smtClean="0"/>
              <a:t>EX</a:t>
            </a:r>
            <a:r>
              <a:rPr lang="en-US" b="1" dirty="0" smtClean="0"/>
              <a:t>:  Silurian Period had hot, dry conditions and water in isolated oceans evaporated = </a:t>
            </a:r>
            <a:r>
              <a:rPr lang="en-US" b="1" dirty="0" smtClean="0">
                <a:solidFill>
                  <a:srgbClr val="FF0000"/>
                </a:solidFill>
              </a:rPr>
              <a:t>HALITE, GYPSUM.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886200"/>
            <a:ext cx="44958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66FF"/>
                </a:solidFill>
                <a:latin typeface="Impact" pitchFamily="34" charset="0"/>
              </a:rPr>
              <a:t>Fossils &amp; the Evolution of Life</a:t>
            </a:r>
            <a:endParaRPr lang="en-US" dirty="0">
              <a:solidFill>
                <a:srgbClr val="0066FF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4419600" cy="5715000"/>
          </a:xfrm>
        </p:spPr>
        <p:txBody>
          <a:bodyPr/>
          <a:lstStyle/>
          <a:p>
            <a:r>
              <a:rPr lang="en-US" b="1" u="sng" dirty="0" smtClean="0"/>
              <a:t>Species</a:t>
            </a:r>
            <a:r>
              <a:rPr lang="en-US" b="1" dirty="0" smtClean="0"/>
              <a:t>:  a group of organisms that are similar enough to interbreed and produce fertile young.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957" y="762000"/>
            <a:ext cx="4906043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66FF"/>
                </a:solidFill>
                <a:latin typeface="Impact" pitchFamily="34" charset="0"/>
              </a:rPr>
              <a:t>Fossils &amp; the Evolution of Life</a:t>
            </a:r>
            <a:endParaRPr lang="en-US" dirty="0">
              <a:solidFill>
                <a:srgbClr val="0066FF"/>
              </a:solidFill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715000"/>
          </a:xfrm>
        </p:spPr>
        <p:txBody>
          <a:bodyPr/>
          <a:lstStyle/>
          <a:p>
            <a:r>
              <a:rPr lang="en-US" b="1" u="sng" dirty="0" smtClean="0"/>
              <a:t>Organic Evolution</a:t>
            </a:r>
            <a:r>
              <a:rPr lang="en-US" b="1" dirty="0" smtClean="0"/>
              <a:t>:  life forms change through time.</a:t>
            </a:r>
          </a:p>
          <a:p>
            <a:pPr lvl="1"/>
            <a:r>
              <a:rPr lang="en-US" b="1" dirty="0" smtClean="0"/>
              <a:t>As environments change, variations within a species give certain individuals a greater change of surviving and reproducing.  </a:t>
            </a:r>
          </a:p>
          <a:p>
            <a:pPr lvl="1"/>
            <a:r>
              <a:rPr lang="en-US" b="1" dirty="0" smtClean="0"/>
              <a:t>Favorable variations are preserved.  </a:t>
            </a:r>
          </a:p>
          <a:p>
            <a:pPr lvl="1"/>
            <a:endParaRPr lang="en-US" b="1" dirty="0"/>
          </a:p>
          <a:p>
            <a:r>
              <a:rPr lang="en-US" b="1" dirty="0" smtClean="0"/>
              <a:t>Over long periods of time, the individuals with the accumulated variations can lose the ability to interbreed with earlier varieties of the species = NEW SPECIES.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4648200" cy="348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r>
              <a:rPr lang="en-US" b="1" dirty="0" smtClean="0"/>
              <a:t>Fossils show a gradual transition from an older species to a newer one.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609600"/>
            <a:ext cx="4343400" cy="339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350px-Fishapod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524000" y="3873500"/>
            <a:ext cx="5835508" cy="29845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16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13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717</Words>
  <Application>Microsoft Office PowerPoint</Application>
  <PresentationFormat>On-screen Show (4:3)</PresentationFormat>
  <Paragraphs>93</Paragraphs>
  <Slides>21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Evolution of Earth and Life</vt:lpstr>
      <vt:lpstr>Variations in Fossils &amp; Environments</vt:lpstr>
      <vt:lpstr>Environment Evolution &amp; Plate Tectonics</vt:lpstr>
      <vt:lpstr>Environment Evolution &amp; Rocks Types</vt:lpstr>
      <vt:lpstr>Fossils &amp; the Evolution of Life</vt:lpstr>
      <vt:lpstr>Fossils &amp; the Evolution of Life</vt:lpstr>
      <vt:lpstr>Slide 7</vt:lpstr>
      <vt:lpstr>Slide 8</vt:lpstr>
      <vt:lpstr>Slide 9</vt:lpstr>
      <vt:lpstr>Rapid Evolution after an Impact Event</vt:lpstr>
      <vt:lpstr>Slide 11</vt:lpstr>
      <vt:lpstr>Slide 12</vt:lpstr>
      <vt:lpstr>Slide 13</vt:lpstr>
      <vt:lpstr>Early Evolution on Earth</vt:lpstr>
      <vt:lpstr>Early Evolution on Earth</vt:lpstr>
      <vt:lpstr>Slide 16</vt:lpstr>
      <vt:lpstr>Slide 17</vt:lpstr>
      <vt:lpstr>Early Evolution on Earth</vt:lpstr>
      <vt:lpstr>Slide 19</vt:lpstr>
      <vt:lpstr>Slide 20</vt:lpstr>
      <vt:lpstr>Slide 21</vt:lpstr>
    </vt:vector>
  </TitlesOfParts>
  <Company>GNPS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Earth and Life</dc:title>
  <dc:creator>Administrator</dc:creator>
  <cp:lastModifiedBy>Administrator</cp:lastModifiedBy>
  <cp:revision>23</cp:revision>
  <dcterms:created xsi:type="dcterms:W3CDTF">2011-05-17T15:09:25Z</dcterms:created>
  <dcterms:modified xsi:type="dcterms:W3CDTF">2012-05-14T19:23:49Z</dcterms:modified>
</cp:coreProperties>
</file>