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76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E5115-2BC2-4511-93B7-FAF3F8FDAA4C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9B238-91F3-4D28-9AF0-AFBD1F407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Stars also have "lives" and we can infer a star's life cycle based upon its mass.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B238-91F3-4D28-9AF0-AFBD1F40745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Nebulae – clouds</a:t>
            </a:r>
            <a:r>
              <a:rPr lang="en-US" baseline="0" dirty="0" smtClean="0"/>
              <a:t> of gas an dust molecules</a:t>
            </a:r>
          </a:p>
          <a:p>
            <a:r>
              <a:rPr lang="en-US" baseline="0" dirty="0" smtClean="0"/>
              <a:t> - EX: like cigarette smoke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B238-91F3-4D28-9AF0-AFBD1F40745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Larger than Jupiter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B238-91F3-4D28-9AF0-AFBD1F40745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dirty="0" smtClean="0"/>
              <a:t>This releases huge amounts of energy, and makes the star shine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B238-91F3-4D28-9AF0-AFBD1F40745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*GIANTS - diameter of 10 x - 100 x of our Sun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SUPERGIANTS - diameter of 100 x - 1,000 x of our SUN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9B238-91F3-4D28-9AF0-AFBD1F40745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4495E-9D62-461B-9D0F-2EEF86FDF8C1}" type="datetimeFigureOut">
              <a:rPr lang="en-US" smtClean="0"/>
              <a:pPr/>
              <a:t>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5668D-E359-4B09-A4C0-CB45185672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sc.discovery.com/videos/how-the-universe-works-birth-of-a-black-hol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astronomy.ohio-state.edu/~pogge/Ast162/Unit3/Images/NSandBH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sszone.com/books/earth_science/terc/content/visualizations/es2801/es2801page01.cfm?chapter_no=visualiz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ll_ti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4227" y="0"/>
            <a:ext cx="675977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457200"/>
            <a:ext cx="5486400" cy="281940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AIM:  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  <a:t>What is the </a:t>
            </a:r>
            <a:b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  <a:t>Life Cycle </a:t>
            </a:r>
            <a:b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6000" u="sng" dirty="0" smtClean="0">
                <a:solidFill>
                  <a:schemeClr val="bg1"/>
                </a:solidFill>
                <a:latin typeface="Impact" pitchFamily="34" charset="0"/>
              </a:rPr>
              <a:t>of a Star?</a:t>
            </a:r>
            <a:endParaRPr lang="en-US" sz="66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Low and Medium Mass Stars</a:t>
            </a:r>
            <a:endParaRPr lang="en-US" dirty="0">
              <a:latin typeface="Impac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609600"/>
            <a:ext cx="952659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High Mass Stars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/>
              <a:t>Star remnants that are over </a:t>
            </a:r>
            <a:r>
              <a:rPr lang="en-US" sz="2400" b="1" u="sng" dirty="0"/>
              <a:t>1.5 times the mass of our Sun </a:t>
            </a:r>
            <a:r>
              <a:rPr lang="en-US" sz="2400" b="1" dirty="0"/>
              <a:t>exist for a </a:t>
            </a:r>
            <a:r>
              <a:rPr lang="en-US" sz="2400" b="1" u="sng" dirty="0"/>
              <a:t>SHORTER</a:t>
            </a:r>
            <a:r>
              <a:rPr lang="en-US" sz="2400" b="1" dirty="0"/>
              <a:t> time (100,000,000 years) as </a:t>
            </a:r>
            <a:r>
              <a:rPr lang="en-US" sz="2400" b="1" dirty="0">
                <a:solidFill>
                  <a:srgbClr val="0070C0"/>
                </a:solidFill>
              </a:rPr>
              <a:t>MAIN SEQUENCE</a:t>
            </a:r>
            <a:r>
              <a:rPr lang="en-US" sz="2400" b="1" dirty="0"/>
              <a:t> </a:t>
            </a:r>
            <a:r>
              <a:rPr lang="en-US" sz="2400" b="1" dirty="0" smtClean="0"/>
              <a:t>stars</a:t>
            </a:r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400" b="1" dirty="0" smtClean="0"/>
              <a:t>Expand </a:t>
            </a:r>
            <a:r>
              <a:rPr lang="en-US" sz="2400" b="1" dirty="0"/>
              <a:t>to become </a:t>
            </a:r>
            <a:r>
              <a:rPr lang="en-US" sz="2400" b="1" u="sng" dirty="0">
                <a:solidFill>
                  <a:srgbClr val="FF0000"/>
                </a:solidFill>
              </a:rPr>
              <a:t>RED SUPERGIANTS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400" b="1" dirty="0" smtClean="0"/>
              <a:t>Explode </a:t>
            </a:r>
            <a:r>
              <a:rPr lang="en-US" sz="2400" b="1" dirty="0"/>
              <a:t>as </a:t>
            </a:r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</a:rPr>
              <a:t>SUPERNOVA</a:t>
            </a:r>
          </a:p>
          <a:p>
            <a:pPr algn="ctr">
              <a:buNone/>
            </a:pPr>
            <a:endParaRPr lang="en-US" sz="2400" b="1" dirty="0" smtClean="0"/>
          </a:p>
          <a:p>
            <a:pPr algn="ctr">
              <a:buNone/>
            </a:pPr>
            <a:endParaRPr lang="en-US" sz="2400" b="1" dirty="0"/>
          </a:p>
          <a:p>
            <a:pPr algn="ctr">
              <a:buNone/>
            </a:pPr>
            <a:r>
              <a:rPr lang="en-US" sz="2400" b="1" dirty="0" smtClean="0"/>
              <a:t>High </a:t>
            </a:r>
            <a:r>
              <a:rPr lang="en-US" sz="2400" b="1" dirty="0"/>
              <a:t>mass star remnant (</a:t>
            </a:r>
            <a:r>
              <a:rPr lang="en-US" sz="2400" b="1" u="sng" dirty="0"/>
              <a:t>1.5 to 2 times bigger than our Sun</a:t>
            </a:r>
            <a:r>
              <a:rPr lang="en-US" sz="2400" b="1" dirty="0"/>
              <a:t>) become </a:t>
            </a:r>
            <a:r>
              <a:rPr lang="en-US" sz="2400" b="1" u="sng" dirty="0">
                <a:solidFill>
                  <a:srgbClr val="00B050"/>
                </a:solidFill>
              </a:rPr>
              <a:t>NEUTRON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/>
              <a:t>stars, and very high mass star remnant (</a:t>
            </a:r>
            <a:r>
              <a:rPr lang="en-US" sz="2400" b="1" u="sng" dirty="0"/>
              <a:t>3 times bigger than our Sun</a:t>
            </a:r>
            <a:r>
              <a:rPr lang="en-US" sz="2400" b="1" dirty="0"/>
              <a:t>) become </a:t>
            </a:r>
            <a:r>
              <a:rPr lang="en-US" sz="2400" b="1" u="sng" dirty="0">
                <a:solidFill>
                  <a:srgbClr val="7030A0"/>
                </a:solidFill>
              </a:rPr>
              <a:t>BLACK HOLES</a:t>
            </a:r>
          </a:p>
          <a:p>
            <a:pPr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229894" y="2094706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4229894" y="3466306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229894" y="4761706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324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Black hole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1.5Msun Black Hole, 1.5Msun Neutron Star,&#10;    and Manhattan to scal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7881" y="457200"/>
            <a:ext cx="957668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High Mass Stars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6" name="TextBox 5">
            <a:hlinkClick r:id="rId3"/>
          </p:cNvPr>
          <p:cNvSpPr txBox="1"/>
          <p:nvPr/>
        </p:nvSpPr>
        <p:spPr>
          <a:xfrm>
            <a:off x="0" y="4343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3"/>
              </a:rPr>
              <a:t>Explosion of star at various wavelengths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4125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8H Earth Science\Unit 5 - Astronomy\Images\super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3276600" cy="3276600"/>
          </a:xfrm>
          <a:prstGeom prst="rect">
            <a:avLst/>
          </a:prstGeom>
          <a:noFill/>
        </p:spPr>
      </p:pic>
      <p:pic>
        <p:nvPicPr>
          <p:cNvPr id="27651" name="Picture 3" descr="G:\8H Earth Science\Unit 5 - Astronomy\Images\n49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3110210" cy="3276600"/>
          </a:xfrm>
          <a:prstGeom prst="rect">
            <a:avLst/>
          </a:prstGeom>
          <a:noFill/>
        </p:spPr>
      </p:pic>
      <p:pic>
        <p:nvPicPr>
          <p:cNvPr id="27653" name="Picture 5" descr="http://www.gwu.edu/~sps/Society%20of%20Physics%20Students%20(SPS)/Events/A136FC42-F9B5-46A5-A0CB-F0007B262E14_files/Black-ho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96343"/>
            <a:ext cx="6057900" cy="3461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Donna\AppData\Local\Microsoft\Windows\Temporary Internet Files\Low\Content.IE5\RDK4GK4N\full_tif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140" y="0"/>
            <a:ext cx="80617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C:\Users\Donna\AppData\Local\Microsoft\Windows\Temporary Internet Files\Low\Content.IE5\YLUKHDO6\full_jp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918" y="0"/>
            <a:ext cx="64561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2060"/>
                </a:solidFill>
                <a:latin typeface="Impact" pitchFamily="34" charset="0"/>
              </a:rPr>
              <a:t>Constellations</a:t>
            </a:r>
            <a:endParaRPr lang="en-US" sz="5400" dirty="0">
              <a:solidFill>
                <a:srgbClr val="002060"/>
              </a:solidFill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19600" cy="56388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A constellation is </a:t>
            </a:r>
            <a:r>
              <a:rPr lang="en-US" b="1" u="sng" dirty="0" smtClean="0"/>
              <a:t>a pattern of stars that represent mythological characters, animals, or familiar objects.</a:t>
            </a:r>
          </a:p>
          <a:p>
            <a:endParaRPr lang="en-US" b="1" u="sng" dirty="0" smtClean="0"/>
          </a:p>
          <a:p>
            <a:r>
              <a:rPr lang="en-US" b="1" dirty="0" smtClean="0"/>
              <a:t>The stars only APPEAR to be close together, due to our perspective from Earth. </a:t>
            </a:r>
            <a:endParaRPr lang="en-US" b="1" dirty="0"/>
          </a:p>
        </p:txBody>
      </p:sp>
      <p:pic>
        <p:nvPicPr>
          <p:cNvPr id="1026" name="Picture 2" descr="http://www.lpi.usra.edu/education/skytellers/constellations/images/zodiak_b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066800"/>
            <a:ext cx="4762500" cy="4152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t0.gstatic.com/images?q=tbn:ANd9GcQ3IOogk3kWDLxgDwj0zgsxELbFwIWeyu8ndgVNXW-ycI4-k1Z_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832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Impact" pitchFamily="34" charset="0"/>
              </a:rPr>
              <a:t>If you were preparing a timeline of your life, what would you include?</a:t>
            </a:r>
            <a:endParaRPr lang="en-US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http://scienceblogs.com/startswithabang/upload/2010/06/happy_belated_flag_day_from_th/709px-Flag_of_Alaska.svg-thumb-500x349-512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5021775" cy="3505200"/>
          </a:xfrm>
          <a:prstGeom prst="rect">
            <a:avLst/>
          </a:prstGeom>
          <a:noFill/>
        </p:spPr>
      </p:pic>
      <p:pic>
        <p:nvPicPr>
          <p:cNvPr id="36868" name="Picture 4" descr="http://www.berthoudrecorder.com/wp-content/uploads/2010/09/10sep7_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8250" y="152400"/>
            <a:ext cx="40957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Impact" pitchFamily="34" charset="0"/>
              </a:rPr>
              <a:t>How can we measure distances to stars?</a:t>
            </a:r>
            <a:endParaRPr lang="en-US" sz="40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638800"/>
          </a:xfrm>
        </p:spPr>
        <p:txBody>
          <a:bodyPr/>
          <a:lstStyle/>
          <a:p>
            <a:r>
              <a:rPr lang="en-US" b="1" dirty="0" smtClean="0"/>
              <a:t>Distances to stars are too large to use normal units, such as meters or kilometers.</a:t>
            </a:r>
          </a:p>
          <a:p>
            <a:r>
              <a:rPr lang="en-US" b="1" dirty="0" smtClean="0"/>
              <a:t>Instead, we use LIGHT-YEARS</a:t>
            </a:r>
          </a:p>
          <a:p>
            <a:pPr lvl="1"/>
            <a:r>
              <a:rPr lang="en-US" b="1" u="sng" dirty="0" smtClean="0"/>
              <a:t>A light-year is the distance that light travels in one year.</a:t>
            </a:r>
          </a:p>
          <a:p>
            <a:pPr lvl="1"/>
            <a:r>
              <a:rPr lang="en-US" b="1" dirty="0" smtClean="0"/>
              <a:t>Light travels 300,000 km per second</a:t>
            </a:r>
          </a:p>
          <a:p>
            <a:pPr lvl="1"/>
            <a:r>
              <a:rPr lang="en-US" b="1" dirty="0" smtClean="0"/>
              <a:t>Light can travel </a:t>
            </a:r>
            <a:r>
              <a:rPr lang="en-US" b="1" u="sng" dirty="0" smtClean="0"/>
              <a:t>9.5 trillion km </a:t>
            </a:r>
            <a:r>
              <a:rPr lang="en-US" b="1" dirty="0" smtClean="0"/>
              <a:t>per year</a:t>
            </a:r>
            <a:endParaRPr lang="en-US" b="1" dirty="0"/>
          </a:p>
        </p:txBody>
      </p:sp>
      <p:pic>
        <p:nvPicPr>
          <p:cNvPr id="38914" name="Picture 2" descr="http://t2.gstatic.com/images?q=tbn:ANd9GcRdHftSjzdRoaFBNzwQemGOzfrb4e_xWzfaV4GnvFZrqMZO2U0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5150" y="4267200"/>
            <a:ext cx="345885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743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After our own Sun, the next closest star is </a:t>
            </a:r>
            <a:r>
              <a:rPr lang="en-US" sz="2800" b="1" dirty="0" err="1" smtClean="0"/>
              <a:t>Proxima</a:t>
            </a:r>
            <a:r>
              <a:rPr lang="en-US" sz="2800" b="1" dirty="0" smtClean="0"/>
              <a:t> Centauri, which is 4.3 light-years away.  </a:t>
            </a:r>
          </a:p>
          <a:p>
            <a:pPr lvl="1"/>
            <a:r>
              <a:rPr lang="en-US" b="1" u="sng" dirty="0" smtClean="0"/>
              <a:t>Light from </a:t>
            </a:r>
            <a:r>
              <a:rPr lang="en-US" b="1" u="sng" dirty="0" err="1" smtClean="0"/>
              <a:t>Proxima</a:t>
            </a:r>
            <a:r>
              <a:rPr lang="en-US" b="1" u="sng" dirty="0" smtClean="0"/>
              <a:t> Centauri takes 4.3 years to reach Earth.  </a:t>
            </a:r>
          </a:p>
          <a:p>
            <a:r>
              <a:rPr lang="en-US" sz="2800" b="1" dirty="0" smtClean="0"/>
              <a:t>The distance from OUR solar system to the CENTER of the Milky Way Galaxy is about </a:t>
            </a:r>
            <a:r>
              <a:rPr lang="en-US" sz="2800" b="1" u="sng" dirty="0" smtClean="0"/>
              <a:t>26,000 light-years.</a:t>
            </a:r>
            <a:endParaRPr lang="en-US" sz="2800" b="1" u="sng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971800"/>
            <a:ext cx="551298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liquidthinker.files.wordpress.com/2009/01/milky_way_galaxy_sun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19400"/>
            <a:ext cx="40385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The Birth of a Star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39624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Stars originate from </a:t>
            </a:r>
            <a:r>
              <a:rPr lang="en-US" b="1" u="sng" dirty="0" smtClean="0"/>
              <a:t>nebulae</a:t>
            </a:r>
            <a:r>
              <a:rPr lang="en-US" b="1" dirty="0" smtClean="0"/>
              <a:t> (clouds of gas and dust molecules)</a:t>
            </a:r>
          </a:p>
          <a:p>
            <a:endParaRPr lang="en-US" sz="1700" b="1" u="sng" dirty="0"/>
          </a:p>
          <a:p>
            <a:r>
              <a:rPr lang="en-US" b="1" dirty="0" smtClean="0"/>
              <a:t>These </a:t>
            </a:r>
            <a:r>
              <a:rPr lang="en-US" b="1" dirty="0"/>
              <a:t>clouds were created from the masses of:</a:t>
            </a:r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7030A0"/>
                </a:solidFill>
              </a:rPr>
              <a:t>1</a:t>
            </a:r>
            <a:r>
              <a:rPr lang="en-US" b="1" dirty="0">
                <a:solidFill>
                  <a:srgbClr val="7030A0"/>
                </a:solidFill>
              </a:rPr>
              <a:t>.  </a:t>
            </a:r>
            <a:r>
              <a:rPr lang="en-US" b="1" u="sng" dirty="0">
                <a:solidFill>
                  <a:srgbClr val="7030A0"/>
                </a:solidFill>
              </a:rPr>
              <a:t>The original Big Bang </a:t>
            </a:r>
          </a:p>
          <a:p>
            <a:pPr>
              <a:buNone/>
            </a:pPr>
            <a:r>
              <a:rPr lang="en-US" b="1" dirty="0"/>
              <a:t>		   </a:t>
            </a:r>
            <a:r>
              <a:rPr lang="en-US" b="1" dirty="0" smtClean="0"/>
              <a:t>and/or</a:t>
            </a:r>
            <a:endParaRPr lang="en-US" b="1" dirty="0"/>
          </a:p>
          <a:p>
            <a:pPr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.  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</a:rPr>
              <a:t>Stars that have expanded or exploded</a:t>
            </a:r>
          </a:p>
          <a:p>
            <a:endParaRPr lang="en-US" b="1" u="sng" dirty="0"/>
          </a:p>
        </p:txBody>
      </p:sp>
      <p:pic>
        <p:nvPicPr>
          <p:cNvPr id="14339" name="Picture 3" descr="G:\8H Earth Science\Unit 5 - Astronomy\Images\full_ti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143000"/>
            <a:ext cx="5313042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ion nebu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9741"/>
          </a:xfrm>
        </p:spPr>
      </p:pic>
      <p:sp>
        <p:nvSpPr>
          <p:cNvPr id="5" name="TextBox 4"/>
          <p:cNvSpPr txBox="1"/>
          <p:nvPr/>
        </p:nvSpPr>
        <p:spPr>
          <a:xfrm>
            <a:off x="6781800" y="152400"/>
            <a:ext cx="22098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Orion Nebula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The Birth of a Star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75000"/>
                  </a:schemeClr>
                </a:solidFill>
              </a:rPr>
              <a:t>GRAVITY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/>
              <a:t>causes this gas and dust to come together, forming larger and larger balls of gas and dust molecules</a:t>
            </a:r>
            <a:r>
              <a:rPr lang="en-US" sz="2800" b="1" dirty="0" smtClean="0"/>
              <a:t>.</a:t>
            </a:r>
          </a:p>
          <a:p>
            <a:endParaRPr lang="en-US" sz="1400" b="1" dirty="0"/>
          </a:p>
          <a:p>
            <a:r>
              <a:rPr lang="en-US" sz="2800" b="1" dirty="0"/>
              <a:t>When the mass becomes </a:t>
            </a:r>
            <a:r>
              <a:rPr lang="en-US" sz="2800" b="1" dirty="0" smtClean="0"/>
              <a:t>large enough, </a:t>
            </a:r>
            <a:r>
              <a:rPr lang="en-US" sz="2800" b="1" dirty="0">
                <a:solidFill>
                  <a:srgbClr val="00B050"/>
                </a:solidFill>
              </a:rPr>
              <a:t>gravitational contraction </a:t>
            </a:r>
            <a:r>
              <a:rPr lang="en-US" sz="2800" b="1" dirty="0"/>
              <a:t>results in high pressure and temperature, and a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protostar </a:t>
            </a:r>
            <a:r>
              <a:rPr lang="en-US" sz="2800" b="1" dirty="0"/>
              <a:t>is formed.</a:t>
            </a:r>
          </a:p>
          <a:p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rotost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9341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91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protostar is located at a distance of 1140 light-years from Earth, and found in the constellation Vela.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Impact" pitchFamily="34" charset="0"/>
              </a:rPr>
              <a:t>The Birth of a Star</a:t>
            </a:r>
            <a:endParaRPr lang="en-US" sz="4800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A star is born when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nuclear fusion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/>
              <a:t>begins </a:t>
            </a:r>
            <a:r>
              <a:rPr lang="en-US" sz="2800" b="1" dirty="0" smtClean="0"/>
              <a:t>.</a:t>
            </a:r>
            <a:r>
              <a:rPr lang="en-US" sz="2800" b="1" dirty="0"/>
              <a:t>					      </a:t>
            </a:r>
          </a:p>
          <a:p>
            <a:pPr>
              <a:buNone/>
            </a:pPr>
            <a:r>
              <a:rPr lang="pt-BR" sz="2800" b="1" dirty="0">
                <a:solidFill>
                  <a:srgbClr val="7030A0"/>
                </a:solidFill>
              </a:rPr>
              <a:t>H</a:t>
            </a:r>
            <a:r>
              <a:rPr lang="pt-BR" sz="2800" b="1" dirty="0"/>
              <a:t> + </a:t>
            </a:r>
            <a:r>
              <a:rPr lang="pt-BR" sz="2800" b="1" dirty="0">
                <a:solidFill>
                  <a:srgbClr val="7030A0"/>
                </a:solidFill>
              </a:rPr>
              <a:t>H</a:t>
            </a:r>
            <a:r>
              <a:rPr lang="pt-BR" sz="2800" b="1" dirty="0"/>
              <a:t> + </a:t>
            </a:r>
            <a:r>
              <a:rPr lang="pt-BR" sz="2800" b="1" dirty="0">
                <a:solidFill>
                  <a:srgbClr val="7030A0"/>
                </a:solidFill>
              </a:rPr>
              <a:t>H</a:t>
            </a:r>
            <a:r>
              <a:rPr lang="pt-BR" sz="2800" b="1" dirty="0"/>
              <a:t> + </a:t>
            </a:r>
            <a:r>
              <a:rPr lang="pt-BR" sz="2800" b="1" dirty="0">
                <a:solidFill>
                  <a:srgbClr val="7030A0"/>
                </a:solidFill>
              </a:rPr>
              <a:t>H</a:t>
            </a:r>
            <a:r>
              <a:rPr lang="pt-BR" sz="2800" b="1" dirty="0"/>
              <a:t> (4.030 amu) -----&gt; </a:t>
            </a:r>
            <a:r>
              <a:rPr lang="pt-BR" sz="2800" b="1" dirty="0">
                <a:solidFill>
                  <a:srgbClr val="00B050"/>
                </a:solidFill>
              </a:rPr>
              <a:t>He</a:t>
            </a:r>
            <a:r>
              <a:rPr lang="pt-BR" sz="2800" b="1" dirty="0"/>
              <a:t> (4.003 amu) </a:t>
            </a:r>
          </a:p>
          <a:p>
            <a:pPr>
              <a:buNone/>
            </a:pPr>
            <a:r>
              <a:rPr lang="en-US" sz="2800" b="1" dirty="0"/>
              <a:t>                                                               + </a:t>
            </a:r>
          </a:p>
          <a:p>
            <a:pPr>
              <a:buNone/>
            </a:pPr>
            <a:r>
              <a:rPr lang="en-US" sz="2800" b="1" dirty="0"/>
              <a:t>                        </a:t>
            </a:r>
            <a:r>
              <a:rPr lang="en-US" sz="2800" b="1" dirty="0" smtClean="0"/>
              <a:t>extra energy leftover, that makes the star shine</a:t>
            </a:r>
            <a:endParaRPr lang="en-US" sz="2800" b="1" dirty="0"/>
          </a:p>
          <a:p>
            <a:endParaRPr lang="en-US" sz="2800" b="1" dirty="0"/>
          </a:p>
          <a:p>
            <a:pPr>
              <a:buNone/>
            </a:pPr>
            <a:r>
              <a:rPr lang="en-US" sz="2800" b="1" dirty="0" smtClean="0"/>
              <a:t>Less </a:t>
            </a:r>
            <a:r>
              <a:rPr lang="en-US" sz="2800" b="1" dirty="0"/>
              <a:t>massive elements combine to form more massive ones.  </a:t>
            </a:r>
          </a:p>
          <a:p>
            <a:pPr>
              <a:buNone/>
            </a:pPr>
            <a:r>
              <a:rPr lang="en-US" sz="2800" b="1" dirty="0"/>
              <a:t>	</a:t>
            </a:r>
            <a:endParaRPr lang="en-US" sz="2800" b="1" u="sng" dirty="0"/>
          </a:p>
        </p:txBody>
      </p:sp>
      <p:pic>
        <p:nvPicPr>
          <p:cNvPr id="16389" name="Picture 5" descr="http://t3.gstatic.com/images?q=tbn:ANd9GcSCyuEkhmRuNYGm9Rpw89g55yTxTJqpoAiR42BXKvLDjsbhAEqwi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8662" y="0"/>
            <a:ext cx="196533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Impact" pitchFamily="34" charset="0"/>
              </a:rPr>
              <a:t>Low and Medium Mass Stars</a:t>
            </a:r>
            <a:endParaRPr lang="en-US" dirty="0">
              <a:latin typeface="Impac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The life cycle of a star depends on its </a:t>
            </a:r>
            <a:r>
              <a:rPr lang="en-US" sz="3000" b="1" u="sng" dirty="0" smtClean="0">
                <a:solidFill>
                  <a:srgbClr val="7030A0"/>
                </a:solidFill>
              </a:rPr>
              <a:t>original </a:t>
            </a:r>
            <a:r>
              <a:rPr lang="en-US" sz="3000" b="1" u="sng" dirty="0">
                <a:solidFill>
                  <a:srgbClr val="7030A0"/>
                </a:solidFill>
              </a:rPr>
              <a:t>mass</a:t>
            </a:r>
            <a:r>
              <a:rPr lang="en-US" sz="3000" b="1" u="sng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endParaRPr lang="en-US" sz="2800" b="1" u="sng" dirty="0" smtClean="0"/>
          </a:p>
          <a:p>
            <a:pPr algn="ctr">
              <a:buNone/>
            </a:pPr>
            <a:r>
              <a:rPr lang="en-US" sz="2800" b="1" dirty="0"/>
              <a:t>Stars the size of our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Sun</a:t>
            </a:r>
            <a:r>
              <a:rPr lang="en-US" sz="2800" b="1" dirty="0"/>
              <a:t> </a:t>
            </a:r>
            <a:r>
              <a:rPr lang="en-US" sz="2800" b="1" dirty="0" smtClean="0"/>
              <a:t>(</a:t>
            </a:r>
            <a:r>
              <a:rPr lang="en-US" sz="2800" b="1" u="sng" dirty="0" smtClean="0"/>
              <a:t>average </a:t>
            </a:r>
            <a:r>
              <a:rPr lang="en-US" sz="2800" b="1" u="sng" dirty="0"/>
              <a:t>mass</a:t>
            </a:r>
            <a:r>
              <a:rPr lang="en-US" sz="2800" b="1" dirty="0"/>
              <a:t>) spend billions of years as main sequence stars 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Expand to become </a:t>
            </a:r>
            <a:r>
              <a:rPr lang="en-US" sz="2800" b="1" u="sng" dirty="0">
                <a:solidFill>
                  <a:srgbClr val="FF0000"/>
                </a:solidFill>
              </a:rPr>
              <a:t>RED GIANTS 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Use up most of their fuel, blow away outer atmosphere </a:t>
            </a:r>
          </a:p>
          <a:p>
            <a:pPr algn="ctr">
              <a:buNone/>
            </a:pPr>
            <a:r>
              <a:rPr lang="en-US" sz="2800" b="1" dirty="0"/>
              <a:t>(planetary nebula), and remaining core becomes </a:t>
            </a:r>
            <a:r>
              <a:rPr lang="en-US" sz="2800" b="1" u="sng" dirty="0">
                <a:solidFill>
                  <a:srgbClr val="00B050"/>
                </a:solidFill>
              </a:rPr>
              <a:t>WHITE DWARFS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b="1" dirty="0"/>
              <a:t>Cool down to become </a:t>
            </a:r>
            <a:r>
              <a:rPr lang="en-US" sz="2800" b="1" u="sng" dirty="0">
                <a:solidFill>
                  <a:srgbClr val="0070C0"/>
                </a:solidFill>
              </a:rPr>
              <a:t>BLACK DWARFS</a:t>
            </a:r>
          </a:p>
          <a:p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4152900" y="3009900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153694" y="4152106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4153694" y="5599906"/>
            <a:ext cx="6858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www.astronomy.ohio-state.edu/~pogge/Ast162/Unit3/Images/WhiteDwar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</TotalTime>
  <Words>501</Words>
  <Application>Microsoft Office PowerPoint</Application>
  <PresentationFormat>On-screen Show (4:3)</PresentationFormat>
  <Paragraphs>77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AIM:   What is the  Life Cycle  of a Star?</vt:lpstr>
      <vt:lpstr>If you were preparing a timeline of your life, what would you include?</vt:lpstr>
      <vt:lpstr>The Birth of a Star</vt:lpstr>
      <vt:lpstr>Slide 4</vt:lpstr>
      <vt:lpstr>The Birth of a Star</vt:lpstr>
      <vt:lpstr>Slide 6</vt:lpstr>
      <vt:lpstr>The Birth of a Star</vt:lpstr>
      <vt:lpstr>Low and Medium Mass Stars</vt:lpstr>
      <vt:lpstr>Slide 9</vt:lpstr>
      <vt:lpstr>Low and Medium Mass Stars</vt:lpstr>
      <vt:lpstr>High Mass Stars</vt:lpstr>
      <vt:lpstr>Slide 12</vt:lpstr>
      <vt:lpstr>High Mass Stars</vt:lpstr>
      <vt:lpstr>Slide 14</vt:lpstr>
      <vt:lpstr>Slide 15</vt:lpstr>
      <vt:lpstr>Slide 16</vt:lpstr>
      <vt:lpstr>Slide 17</vt:lpstr>
      <vt:lpstr>Constellations</vt:lpstr>
      <vt:lpstr>Slide 19</vt:lpstr>
      <vt:lpstr>Slide 20</vt:lpstr>
      <vt:lpstr>How can we measure distances to stars?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Cycle of Stars</dc:title>
  <dc:creator>Donna</dc:creator>
  <cp:lastModifiedBy>Administrator</cp:lastModifiedBy>
  <cp:revision>288</cp:revision>
  <dcterms:created xsi:type="dcterms:W3CDTF">2010-12-05T18:17:35Z</dcterms:created>
  <dcterms:modified xsi:type="dcterms:W3CDTF">2013-01-16T16:38:13Z</dcterms:modified>
</cp:coreProperties>
</file>